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C4C5EB-70B7-422F-9B1E-A10C5D311C8A}">
  <a:tblStyle styleId="{E5C4C5EB-70B7-422F-9B1E-A10C5D311C8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a02e596b4_2_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a:t>Hello everyone, we are good students, I’m Willa. Our project is automated yoga pose classification.</a:t>
            </a:r>
            <a:endParaRPr/>
          </a:p>
        </p:txBody>
      </p:sp>
      <p:sp>
        <p:nvSpPr>
          <p:cNvPr id="139" name="Google Shape;139;g2fa02e596b4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7922509fd_4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"Let me walk you through the exciting architectures we implemented for this project... [pause]</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Starting with MobileNetV3 - While it sounds technical, what we did was quite clever: we designed a neural network that progressively narrows down from five hundred and tween neurons to two hundred and fifty six, and finally to eighty-two - one for each yoga pose. The real magic here is in the optimization - we used the Adam optimizer with a very small learning rate, making it incredibly efficient for mobile devices. </a:t>
            </a:r>
            <a:endParaRPr sz="1000">
              <a:solidFill>
                <a:schemeClr val="dk1"/>
              </a:solidFill>
            </a:endParaRPr>
          </a:p>
        </p:txBody>
      </p:sp>
      <p:sp>
        <p:nvSpPr>
          <p:cNvPr id="225" name="Google Shape;225;g317922509fd_4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7922509fd_4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Then there's our custom CNN+MediaPipe model, a novel 3D CNN approach to yoga pose classification. Our system transforms 2D images into 32*32*32 cubed voxel representations, where our YogaConv3d architecture, featuring three convolutional layers with dropout regularization, effectively processes spatial pose patterns. Powered by GPU acceleration, it achieves robust classification while preventing overfitting.</a:t>
            </a:r>
            <a:endParaRPr sz="1000">
              <a:solidFill>
                <a:schemeClr val="dk1"/>
              </a:solidFill>
            </a:endParaRPr>
          </a:p>
          <a:p>
            <a:pPr indent="0" lvl="0" marL="0" rtl="0" algn="l">
              <a:spcBef>
                <a:spcPts val="0"/>
              </a:spcBef>
              <a:spcAft>
                <a:spcPts val="0"/>
              </a:spcAft>
              <a:buNone/>
            </a:pPr>
            <a:r>
              <a:t/>
            </a:r>
            <a:endParaRPr/>
          </a:p>
        </p:txBody>
      </p:sp>
      <p:sp>
        <p:nvSpPr>
          <p:cNvPr id="235" name="Google Shape;235;g317922509fd_4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17922509fd_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Now, here's where it gets really interesting... [pause] The MoveNet approach takes a completely different path. Instead of looking at the whole image like the others, it first identifies seventeen key anatomical landmarks on the body. We implemented sophisticated normalization techniques to ensure that whether you're tall or short, the model sees the pose the same way. [pause]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a:solidFill>
                  <a:schemeClr val="dk1"/>
                </a:solidFill>
              </a:rPr>
              <a:t>Input Image</a:t>
            </a:r>
            <a:r>
              <a:rPr lang="en-GB">
                <a:solidFill>
                  <a:schemeClr val="dk1"/>
                </a:solidFill>
              </a:rPr>
              <a:t> ([B, H, W, 3]):</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The input is an image with shape [B, H, W, 3], where B is the batch size, H is the height, W is the width, and 3 represents the RGB color channels.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a:t>
            </a:r>
            <a:r>
              <a:rPr b="1" lang="en-GB">
                <a:solidFill>
                  <a:schemeClr val="dk1"/>
                </a:solidFill>
              </a:rPr>
              <a:t>Feature Extraction Backbone</a:t>
            </a:r>
            <a:r>
              <a:rPr lang="en-GB">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The central green structure represents the feature extraction backbone, which processes the input image and extracts essential features for pose estimation. This backbone can be a convolutional neural network (CNN) or another model that captures spatial patterns in the image.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a:t>
            </a:r>
            <a:r>
              <a:rPr b="1" lang="en-GB">
                <a:solidFill>
                  <a:schemeClr val="dk1"/>
                </a:solidFill>
              </a:rPr>
              <a:t>Branches for Different Outputs</a:t>
            </a:r>
            <a:r>
              <a:rPr lang="en-GB">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After feature extraction, the network branches into multiple output heads, each responsible for a specific aspect of pose estimation. Each branch consists of layers with 3x3 and 1x1 convolutions to refine features for specific outputs. The outputs are: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Center</a:t>
            </a:r>
            <a:r>
              <a:rPr lang="en-GB">
                <a:solidFill>
                  <a:schemeClr val="dk1"/>
                </a:solidFill>
              </a:rPr>
              <a:t> ([B, h, w, 1]): A center heatmap to identify the central area of each person in the image. This helps in detecting where each person is located.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Keypoint Regression</a:t>
            </a:r>
            <a:r>
              <a:rPr lang="en-GB">
                <a:solidFill>
                  <a:schemeClr val="dk1"/>
                </a:solidFill>
              </a:rPr>
              <a:t> ([B, h, w, 2k]): A regression map that predicts the precise position of each keypoint. Here, k is the number of keypoints per person, and each keypoint has 2 values (x and y coordinates).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Keypoint Heatmap</a:t>
            </a:r>
            <a:r>
              <a:rPr lang="en-GB">
                <a:solidFill>
                  <a:schemeClr val="dk1"/>
                </a:solidFill>
              </a:rPr>
              <a:t> ([B, h, w, k]): A heatmap that highlights the locations of specific keypoints, like shoulders, elbows, knees, etc., for each person.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GB">
                <a:solidFill>
                  <a:schemeClr val="dk1"/>
                </a:solidFill>
              </a:rPr>
              <a:t>Local Offsets</a:t>
            </a:r>
            <a:r>
              <a:rPr lang="en-GB">
                <a:solidFill>
                  <a:schemeClr val="dk1"/>
                </a:solidFill>
              </a:rPr>
              <a:t> ([B, h, w, 2k]): These offsets provide finer adjustments to the keypoint positions, allowing for sub-pixel accuracy. They are used to correct the position predicted in the heatmap by refining it to the exact location.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a:t>
            </a:r>
            <a:r>
              <a:rPr b="1" lang="en-GB">
                <a:solidFill>
                  <a:schemeClr val="dk1"/>
                </a:solidFill>
              </a:rPr>
              <a:t>Output Dimensions</a:t>
            </a:r>
            <a:r>
              <a:rPr lang="en-GB">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Each output has spatial dimensions [h, w], which are lower resolution versions of the original image dimensions [H, W] due to downsampling in the feature extraction process. The outputs are designed to be interpretable in terms of the original image coordinates.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
        <p:nvSpPr>
          <p:cNvPr id="245" name="Google Shape;245;g317922509fd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7922509fd_4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dk1"/>
                </a:solidFill>
              </a:rPr>
              <a:t>For Xception, we got a bit more sophisticated with a two-phase training strategy. First, we used transfer learning - base on a pre-trained model - and only trained the top classifier layers with our five hundred and twenfy to two hundred and fifty six</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-unit configuration. Then in phase two, we carefully fine-tuned the deeper layers at a very small learning rate. It's like teaching a artist to paint in a new style.</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Q1: Why does this model use a two-stage training strategy? What are the characteristics of each stage?</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Q1: 为什么这个模型采用两阶段训练策略？每个阶段的特点是什么？</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A1: The two-stage strategy aims to better utilize pre-trained weights:</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 First stage (30 epochs): Freeze Xception backbone, only train classification layers, quickly adapt to target task</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 Second stage (70 epochs): Unfreeze last 20 layers for fine-tuning, making features more suitable for yoga pose classification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Q3: How is the learning rate scheduling strategy designed?</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Q3: 学习率调度策略是如何设计的？</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A3: Multi-stage decreasing strategy:</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A3: 多阶段递减策略:</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 Progressive decay helps stable model convergence</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 渐进式衰减有助于模型稳定收敛</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Q5: What is the structure of this model?</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Q5: 这个模型的结构是怎样的？</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A5: The model consists of two parts:</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A5: 模型由两部分组成:</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 Base network: Pre-trained Xception</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 基础网络: 预训练的Xception</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 Classification head: GlobalAveragePooling2D + Two Dense layers with Dropout (512/256 nodes) + Softmax output</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这张图展示了Xception架构的核心创新 - 从传统Inception模块到深度可分离卷积的演变：</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This reorganization of operations forms the basis of depthwise separable convolutions, making Xception more efficient than traditional CNN architectures. </a:t>
            </a:r>
            <a:br>
              <a:rPr lang="en-GB" sz="1000">
                <a:solidFill>
                  <a:schemeClr val="dk1"/>
                </a:solidFill>
              </a:rPr>
            </a:br>
            <a:r>
              <a:rPr lang="en-GB" sz="1000">
                <a:solidFill>
                  <a:schemeClr val="dk1"/>
                </a:solidFill>
              </a:rPr>
              <a:t>这种运算的重组形成了深度可分离卷积的基础，使Xception比传统CNN架构更高效。</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
        <p:nvSpPr>
          <p:cNvPr id="255" name="Google Shape;255;g317922509fd_4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7922509fd_4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Finally, we have DenseNet201. [pause] This implementation really showcases the power of modern deep learning. We leveraged the ImageNet-pretrained weights, kept the one hundred layers frozen, and added our own classifier with Global Average Pooling. The training process took a hundred epochs, but the results speak for themselves.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Thank you for your attention. Let go to the result of these model"</a:t>
            </a:r>
            <a:endParaRPr sz="1000">
              <a:solidFill>
                <a:schemeClr val="dk1"/>
              </a:solidFill>
            </a:endParaRPr>
          </a:p>
          <a:p>
            <a:pPr indent="0" lvl="0" marL="0" rtl="0" algn="l">
              <a:spcBef>
                <a:spcPts val="0"/>
              </a:spcBef>
              <a:spcAft>
                <a:spcPts val="0"/>
              </a:spcAft>
              <a:buNone/>
            </a:pPr>
            <a:r>
              <a:t/>
            </a:r>
            <a:endParaRPr/>
          </a:p>
        </p:txBody>
      </p:sp>
      <p:sp>
        <p:nvSpPr>
          <p:cNvPr id="266" name="Google Shape;266;g317922509fd_4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fa02e596b4_2_1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fa02e596b4_2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4a70fc9d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4a70fc9d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page, we will take a look at the best 3 prediction classes in each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see whatever </a:t>
            </a:r>
            <a:r>
              <a:rPr lang="en-GB"/>
              <a:t>the model we chose, we always have some common classes that have high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 the highest precision of common class belongs to Extended Puppy Pose, it got 100 percent in both MoveNet and Xception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 The second one is the Yogic sleep pose which has 100 percent precision in both DenseNet201 and MoveNet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 The next one goes to the Extended Revolved Triangle, it got 94 percent in CNN + MobileNetV3 and 97 Percent in Xception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4. The last one is the Warriror two pose which got 98 percent in DenseNet201 and 94 percent in CNN + MobileNetV3</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4a70fc9d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4a70fc9d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page, we will look at our best model  -  MoveNet,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can see from the loss curves that there is no overfitting occurs when training and validating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Also we got descent confusion matrix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made a visulization of some samples with the correct classified images </a:t>
            </a:r>
            <a:r>
              <a:rPr lang="en-GB"/>
              <a:t>and</a:t>
            </a:r>
            <a:r>
              <a:rPr lang="en-GB"/>
              <a:t> their labels. In order to make it more visible for developer.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4a70fc9d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4a70fc9d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In yoga pose classification, （Gradient-weighted Class Activation Mapping） is a deep learning visualization tool that helps explain the model's classification process.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 generates a heat map to mark the areas in the image that have the greatest impact on the classification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We implement this map since The Grad-CAM helps us 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1. allowing researchers to understand the key areas that the model focuses 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2. Discover whether the model has bias, such as focusing on areas that are not related to classification;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3. also allowing users to more intuitively see how the model "sees" the image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fa02e596b4_2_1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Training Accuracy (MovNet vs. MobileNetV3)</a:t>
            </a:r>
            <a:r>
              <a:rPr lang="en-GB">
                <a:solidFill>
                  <a:schemeClr val="dk1"/>
                </a:solidFill>
              </a:rPr>
              <a:t>: The MovNet model converges faster on the training set, </a:t>
            </a:r>
            <a:endParaRPr>
              <a:solidFill>
                <a:schemeClr val="dk1"/>
              </a:solidFill>
            </a:endParaRPr>
          </a:p>
          <a:p>
            <a:pPr indent="0" lvl="0" marL="0" rtl="0" algn="l">
              <a:spcBef>
                <a:spcPts val="0"/>
              </a:spcBef>
              <a:spcAft>
                <a:spcPts val="0"/>
              </a:spcAft>
              <a:buNone/>
            </a:pPr>
            <a:r>
              <a:rPr b="1" lang="en-GB">
                <a:solidFill>
                  <a:schemeClr val="dk1"/>
                </a:solidFill>
              </a:rPr>
              <a:t>Validation Accuracy (MovNet vs. MobileNetV3)</a:t>
            </a:r>
            <a:r>
              <a:rPr lang="en-GB">
                <a:solidFill>
                  <a:schemeClr val="dk1"/>
                </a:solidFill>
              </a:rPr>
              <a:t>: MovNet’s validation accuracy reaches near convergence at earlier epochs, indicating good generalization to new data.</a:t>
            </a:r>
            <a:endParaRPr>
              <a:solidFill>
                <a:schemeClr val="dk1"/>
              </a:solidFill>
            </a:endParaRPr>
          </a:p>
          <a:p>
            <a:pPr indent="0" lvl="0" marL="0" rtl="0" algn="l">
              <a:spcBef>
                <a:spcPts val="0"/>
              </a:spcBef>
              <a:spcAft>
                <a:spcPts val="0"/>
              </a:spcAft>
              <a:buNone/>
            </a:pPr>
            <a:r>
              <a:rPr b="1" lang="en-GB">
                <a:solidFill>
                  <a:schemeClr val="dk1"/>
                </a:solidFill>
              </a:rPr>
              <a:t>Training Loss (MovNet vs. MobileNetV3)</a:t>
            </a:r>
            <a:r>
              <a:rPr lang="en-GB">
                <a:solidFill>
                  <a:schemeClr val="dk1"/>
                </a:solidFill>
              </a:rPr>
              <a:t>: MovNet’s training loss drops quickly and stabilizes, demonstrating high learning efficiency</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MoveNet:</a:t>
            </a:r>
            <a:r>
              <a:rPr lang="en-GB">
                <a:solidFill>
                  <a:schemeClr val="dk1"/>
                </a:solidFill>
              </a:rPr>
              <a:t> Reaches high accuracy quickly with stable training, showing lower validation loss, indicating a well-generalized model.</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MobileNetV3:</a:t>
            </a:r>
            <a:r>
              <a:rPr lang="en-GB">
                <a:solidFill>
                  <a:schemeClr val="dk1"/>
                </a:solidFill>
              </a:rPr>
              <a:t> Moderate accuracy increase over epochs, with a relatively stable gap between training and validation accuracy.</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DenseNet201: </a:t>
            </a:r>
            <a:r>
              <a:rPr lang="en-GB">
                <a:solidFill>
                  <a:schemeClr val="dk1"/>
                </a:solidFill>
              </a:rPr>
              <a:t>Strong improvement in accuracy but shows a higher validation loss than other models, possibly indicating overfitting.</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3DCNN + MediaPipe:</a:t>
            </a:r>
            <a:r>
              <a:rPr lang="en-GB">
                <a:solidFill>
                  <a:schemeClr val="dk1"/>
                </a:solidFill>
              </a:rPr>
              <a:t> Similar performance to MobileNetV3 with steady accuracy growth; validation loss converges with training loss, suggesting good generalization for posture recognition.</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10" name="Google Shape;310;g2fa02e596b4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a02e596b4_2_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a:t>Yoga is an ancient fitness activity that enhances both the body and mind through various poses. However, identify each yoga pose accurately is important to ensure right practice, effective monitoring, and timely correction. Unfortunately, manual classification of these poses is not only time-consuming but also cause errors due to the complexity between the poses.</a:t>
            </a:r>
            <a:endParaRPr/>
          </a:p>
        </p:txBody>
      </p:sp>
      <p:sp>
        <p:nvSpPr>
          <p:cNvPr id="147" name="Google Shape;147;g2fa02e596b4_2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79a9ea4a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79a9ea4a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1、MobileNetV3 vs MoveNet-based Pose Model：</a:t>
            </a:r>
            <a:r>
              <a:rPr lang="en-GB">
                <a:solidFill>
                  <a:schemeClr val="dk1"/>
                </a:solidFill>
              </a:rPr>
              <a:t>MobileNetV3 is compact for mobile use but less precise in posture classification than MoveNet, which excels at real-time keypoint detection.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2、CNN+MediaPipe</a:t>
            </a:r>
            <a:r>
              <a:rPr lang="en-GB">
                <a:solidFill>
                  <a:schemeClr val="dk1"/>
                </a:solidFill>
              </a:rPr>
              <a:t>: Offers versatile and accurate posture classification through effective keypoint detection, suitable for general pose estimation tasks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3、Xception vs DenseNet201：</a:t>
            </a:r>
            <a:r>
              <a:rPr lang="en-GB">
                <a:solidFill>
                  <a:schemeClr val="dk1"/>
                </a:solidFill>
              </a:rPr>
              <a:t>Xception is efficient for general classification, whereas DenseNet201 captures complex postures better but isn’t suitable for real-time use.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4、MoveNet-based Pose Model vs Xception &amp; DenseNet201：</a:t>
            </a:r>
            <a:r>
              <a:rPr lang="en-GB">
                <a:solidFill>
                  <a:schemeClr val="dk1"/>
                </a:solidFill>
              </a:rPr>
              <a:t>MoveNet is ideal for keypoint-based posture tracking, while Xception and DenseNet201 are better suited for traditional classification tasks.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5、MobileNetV3 vs CNN+MediaPipe</a:t>
            </a:r>
            <a:r>
              <a:rPr lang="en-GB">
                <a:solidFill>
                  <a:schemeClr val="dk1"/>
                </a:solidFill>
              </a:rPr>
              <a:t>: MobileNetV3 is good for general lightweight tasks, whereas CNN+MediaPipe performs better on precise keypoint detection for pose estimation.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79a9ea4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79a9ea4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fa02e596b4_2_1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chemeClr val="dk1"/>
              </a:buClr>
              <a:buSzPts val="900"/>
              <a:buAutoNum type="arabicPeriod"/>
            </a:pPr>
            <a:r>
              <a:rPr b="1" lang="en-GB" sz="900">
                <a:solidFill>
                  <a:schemeClr val="dk1"/>
                </a:solidFill>
              </a:rPr>
              <a:t>Scalability and Efficiency:</a:t>
            </a:r>
            <a:r>
              <a:rPr lang="en-GB" sz="900">
                <a:solidFill>
                  <a:schemeClr val="dk1"/>
                </a:solidFill>
              </a:rPr>
              <a:t> MoveNet is lightweight and optimized for real-time inference, making it highly efficient and suitable for deployment across various devices, including mobile and edge devices.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GB" sz="900">
                <a:solidFill>
                  <a:schemeClr val="dk1"/>
                </a:solidFill>
              </a:rPr>
              <a:t>High Accuracy:</a:t>
            </a:r>
            <a:r>
              <a:rPr lang="en-GB" sz="900">
                <a:solidFill>
                  <a:schemeClr val="dk1"/>
                </a:solidFill>
              </a:rPr>
              <a:t> MoveNet achieves high accuracy in pose estimation by leveraging a streamlined architecture tailored specifically for fast and precise detection of human key points, ideal for tasks requiring real-time precision.</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GB" sz="900">
                <a:solidFill>
                  <a:schemeClr val="dk1"/>
                </a:solidFill>
              </a:rPr>
              <a:t>Real-Time Performance</a:t>
            </a:r>
            <a:r>
              <a:rPr lang="en-GB" sz="900">
                <a:solidFill>
                  <a:schemeClr val="dk1"/>
                </a:solidFill>
              </a:rPr>
              <a:t>: Optimized for fast, real-time pose detection on mobile and edge devices.</a:t>
            </a:r>
            <a:endParaRPr sz="300"/>
          </a:p>
        </p:txBody>
      </p:sp>
      <p:sp>
        <p:nvSpPr>
          <p:cNvPr id="343" name="Google Shape;343;g2fa02e596b4_2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79a9ea4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79a9ea4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Skeletal Prior Information</a:t>
            </a:r>
            <a:r>
              <a:rPr lang="en-GB">
                <a:solidFill>
                  <a:schemeClr val="dk1"/>
                </a:solidFill>
              </a:rPr>
              <a:t>: Use skeletal structure constraints to optimize keypoint positions, reducing incorrect detections.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Temporal Information Fusion</a:t>
            </a:r>
            <a:r>
              <a:rPr lang="en-GB">
                <a:solidFill>
                  <a:schemeClr val="dk1"/>
                </a:solidFill>
              </a:rPr>
              <a:t>: Incorporate temporal information in video processing to increase frame-to-frame consistency and reduce jitter.</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Lightweight Model</a:t>
            </a:r>
            <a:r>
              <a:rPr lang="en-GB">
                <a:solidFill>
                  <a:schemeClr val="dk1"/>
                </a:solidFill>
              </a:rPr>
              <a:t>: Apply model pruning and quantization techniques to reduce model size and computation, speeding up inference.</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Data Augmentation</a:t>
            </a:r>
            <a:r>
              <a:rPr lang="en-GB">
                <a:solidFill>
                  <a:schemeClr val="dk1"/>
                </a:solidFill>
              </a:rPr>
              <a:t>: Use augmentation techniques like rotation, scaling, and occlusion to improve the model's robustness to different poses.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Knowledge Distillation</a:t>
            </a:r>
            <a:r>
              <a:rPr lang="en-GB">
                <a:solidFill>
                  <a:schemeClr val="dk1"/>
                </a:solidFill>
              </a:rPr>
              <a:t>: Transfer knowledge from a large model to a lightweight model to improve the accuracy of the lightweight version.</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Domain Adaptation</a:t>
            </a:r>
            <a:r>
              <a:rPr lang="en-GB">
                <a:solidFill>
                  <a:schemeClr val="dk1"/>
                </a:solidFill>
              </a:rPr>
              <a:t>: Fine-tune for specific application scenarios (such as sports or dance) to improve accuracy in that context.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fa02e596b4_2_1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fa02e596b4_2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79c8736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79c8736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a02e596b4_2_1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t>Here, we propose a solution: use deep learning technology to automate the yoga poses recognition. This can increase efficiency and ensure accuracy and real-time nature of the classification. This method can be applied in individual yoga practices to help people improve their poses and also help teachers in managing large classes.</a:t>
            </a:r>
            <a:endParaRPr/>
          </a:p>
          <a:p>
            <a:pPr indent="0" lvl="0" marL="0" rtl="0" algn="l">
              <a:lnSpc>
                <a:spcPct val="115000"/>
              </a:lnSpc>
              <a:spcBef>
                <a:spcPts val="1200"/>
              </a:spcBef>
              <a:spcAft>
                <a:spcPts val="0"/>
              </a:spcAft>
              <a:buNone/>
            </a:pPr>
            <a:r>
              <a:rPr lang="en-GB"/>
              <a:t>Our project use a dataset called Yoga-82, which contains a large collection of image covering 82 different yoga poses. Our goal is to develop a neural network model that can identify complex yoga poses in real-time, even when poses are observed from different angles.</a:t>
            </a:r>
            <a:endParaRPr/>
          </a:p>
          <a:p>
            <a:pPr indent="0" lvl="0" marL="0" rtl="0" algn="l">
              <a:lnSpc>
                <a:spcPct val="115000"/>
              </a:lnSpc>
              <a:spcBef>
                <a:spcPts val="1200"/>
              </a:spcBef>
              <a:spcAft>
                <a:spcPts val="0"/>
              </a:spcAft>
              <a:buNone/>
            </a:pPr>
            <a:r>
              <a:rPr lang="en-GB"/>
              <a:t>In summary, through this project, We aim to promote the technical advancement of yoga practice, so that people who love yoga can practice yoga more safely and scientifically, and also increase the application of computer vision in the health and fitness field.</a:t>
            </a:r>
            <a:endParaRPr/>
          </a:p>
          <a:p>
            <a:pPr indent="0" lvl="0" marL="0" rtl="0" algn="l">
              <a:lnSpc>
                <a:spcPct val="115000"/>
              </a:lnSpc>
              <a:spcBef>
                <a:spcPts val="1200"/>
              </a:spcBef>
              <a:spcAft>
                <a:spcPts val="1200"/>
              </a:spcAft>
              <a:buNone/>
            </a:pPr>
            <a:r>
              <a:rPr lang="en-GB"/>
              <a:t>Ok, Let’s move on to the next part.</a:t>
            </a:r>
            <a:endParaRPr/>
          </a:p>
        </p:txBody>
      </p:sp>
      <p:sp>
        <p:nvSpPr>
          <p:cNvPr id="156" name="Google Shape;156;g2fa02e596b4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fa02e596b4_2_1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fa02e596b4_2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a02e596b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fa02e596b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a02e596b4_2_1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292100" lvl="0" marL="457200" rtl="0" algn="l">
              <a:lnSpc>
                <a:spcPct val="90000"/>
              </a:lnSpc>
              <a:spcBef>
                <a:spcPts val="0"/>
              </a:spcBef>
              <a:spcAft>
                <a:spcPts val="0"/>
              </a:spcAft>
              <a:buClr>
                <a:schemeClr val="dk1"/>
              </a:buClr>
              <a:buSzPts val="1000"/>
              <a:buChar char="-"/>
            </a:pPr>
            <a:r>
              <a:rPr lang="en-GB" sz="1000">
                <a:solidFill>
                  <a:schemeClr val="dk1"/>
                </a:solidFill>
              </a:rPr>
              <a:t>Row: Each row corresponds to each image detail</a:t>
            </a:r>
            <a:endParaRPr sz="1000">
              <a:solidFill>
                <a:schemeClr val="dk1"/>
              </a:solidFill>
            </a:endParaRPr>
          </a:p>
          <a:p>
            <a:pPr indent="-292100" lvl="0" marL="457200" rtl="0" algn="l">
              <a:lnSpc>
                <a:spcPct val="90000"/>
              </a:lnSpc>
              <a:spcBef>
                <a:spcPts val="0"/>
              </a:spcBef>
              <a:spcAft>
                <a:spcPts val="0"/>
              </a:spcAft>
              <a:buClr>
                <a:schemeClr val="dk1"/>
              </a:buClr>
              <a:buSzPts val="1000"/>
              <a:buChar char="-"/>
            </a:pPr>
            <a:r>
              <a:rPr lang="en-GB" sz="1000">
                <a:solidFill>
                  <a:schemeClr val="dk1"/>
                </a:solidFill>
              </a:rPr>
              <a:t>Column: The columns are &lt;image_address+name&gt; , &lt;label of class_6&gt; , &lt;label of class_20&gt; , &lt;label of class_82&gt;</a:t>
            </a:r>
            <a:endParaRPr sz="1000">
              <a:solidFill>
                <a:schemeClr val="dk1"/>
              </a:solidFill>
            </a:endParaRPr>
          </a:p>
        </p:txBody>
      </p:sp>
      <p:sp>
        <p:nvSpPr>
          <p:cNvPr id="182" name="Google Shape;182;g2fa02e596b4_2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a1a3d29b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a1a3d29b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fa02e596b4_2_1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fa02e596b4_2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79c87368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79c87368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56" name="Shape 56"/>
        <p:cNvGrpSpPr/>
        <p:nvPr/>
      </p:nvGrpSpPr>
      <p:grpSpPr>
        <a:xfrm>
          <a:off x="0" y="0"/>
          <a:ext cx="0" cy="0"/>
          <a:chOff x="0" y="0"/>
          <a:chExt cx="0" cy="0"/>
        </a:xfrm>
      </p:grpSpPr>
      <p:sp>
        <p:nvSpPr>
          <p:cNvPr id="57" name="Google Shape;57;p14"/>
          <p:cNvSpPr/>
          <p:nvPr/>
        </p:nvSpPr>
        <p:spPr>
          <a:xfrm>
            <a:off x="1" y="1"/>
            <a:ext cx="4157663" cy="5143500"/>
          </a:xfrm>
          <a:prstGeom prst="rect">
            <a:avLst/>
          </a:prstGeom>
          <a:solidFill>
            <a:srgbClr val="FF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8" name="Google Shape;58;p14"/>
          <p:cNvPicPr preferRelativeResize="0"/>
          <p:nvPr/>
        </p:nvPicPr>
        <p:blipFill rotWithShape="1">
          <a:blip r:embed="rId2">
            <a:alphaModFix/>
          </a:blip>
          <a:srcRect b="0" l="0" r="0" t="0"/>
          <a:stretch/>
        </p:blipFill>
        <p:spPr>
          <a:xfrm rot="2999759">
            <a:off x="969051" y="-459458"/>
            <a:ext cx="3851281" cy="5251748"/>
          </a:xfrm>
          <a:prstGeom prst="rect">
            <a:avLst/>
          </a:prstGeom>
          <a:noFill/>
          <a:ln>
            <a:noFill/>
          </a:ln>
        </p:spPr>
      </p:pic>
      <p:pic>
        <p:nvPicPr>
          <p:cNvPr id="59" name="Google Shape;59;p14"/>
          <p:cNvPicPr preferRelativeResize="0"/>
          <p:nvPr/>
        </p:nvPicPr>
        <p:blipFill rotWithShape="1">
          <a:blip r:embed="rId3">
            <a:alphaModFix/>
          </a:blip>
          <a:srcRect b="0" l="0" r="0" t="0"/>
          <a:stretch/>
        </p:blipFill>
        <p:spPr>
          <a:xfrm>
            <a:off x="311291" y="3594582"/>
            <a:ext cx="1320429" cy="13816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0" name="Shape 60"/>
        <p:cNvGrpSpPr/>
        <p:nvPr/>
      </p:nvGrpSpPr>
      <p:grpSpPr>
        <a:xfrm>
          <a:off x="0" y="0"/>
          <a:ext cx="0" cy="0"/>
          <a:chOff x="0" y="0"/>
          <a:chExt cx="0" cy="0"/>
        </a:xfrm>
      </p:grpSpPr>
      <p:sp>
        <p:nvSpPr>
          <p:cNvPr id="61" name="Google Shape;61;p15"/>
          <p:cNvSpPr/>
          <p:nvPr/>
        </p:nvSpPr>
        <p:spPr>
          <a:xfrm rot="5400000">
            <a:off x="4279718" y="279219"/>
            <a:ext cx="584564" cy="9144000"/>
          </a:xfrm>
          <a:prstGeom prst="rect">
            <a:avLst/>
          </a:prstGeom>
          <a:solidFill>
            <a:srgbClr val="FFD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100" u="none" cap="none" strike="noStrike">
              <a:solidFill>
                <a:schemeClr val="lt1"/>
              </a:solidFill>
              <a:latin typeface="Calibri"/>
              <a:ea typeface="Calibri"/>
              <a:cs typeface="Calibri"/>
              <a:sym typeface="Calibri"/>
            </a:endParaRPr>
          </a:p>
        </p:txBody>
      </p:sp>
      <p:pic>
        <p:nvPicPr>
          <p:cNvPr descr="A picture containing food&#10;&#10;Description automatically generated" id="62" name="Google Shape;62;p15"/>
          <p:cNvPicPr preferRelativeResize="0"/>
          <p:nvPr/>
        </p:nvPicPr>
        <p:blipFill rotWithShape="1">
          <a:blip r:embed="rId2">
            <a:alphaModFix/>
          </a:blip>
          <a:srcRect b="0" l="0" r="0" t="0"/>
          <a:stretch/>
        </p:blipFill>
        <p:spPr>
          <a:xfrm>
            <a:off x="8630887" y="4604660"/>
            <a:ext cx="448703" cy="525780"/>
          </a:xfrm>
          <a:prstGeom prst="rect">
            <a:avLst/>
          </a:prstGeom>
          <a:noFill/>
          <a:ln>
            <a:noFill/>
          </a:ln>
        </p:spPr>
      </p:pic>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300"/>
              <a:buFont typeface="Arial"/>
              <a:buNone/>
              <a:defRPr>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066118"/>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a:latin typeface="Arial"/>
                <a:ea typeface="Arial"/>
                <a:cs typeface="Arial"/>
                <a:sym typeface="Arial"/>
              </a:defRPr>
            </a:lvl3pPr>
            <a:lvl4pPr indent="-317500" lvl="3" marL="1828800" algn="l">
              <a:lnSpc>
                <a:spcPct val="90000"/>
              </a:lnSpc>
              <a:spcBef>
                <a:spcPts val="400"/>
              </a:spcBef>
              <a:spcAft>
                <a:spcPts val="0"/>
              </a:spcAft>
              <a:buClr>
                <a:schemeClr val="dk1"/>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1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3" name="Google Shape;83;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 name="Shape 86"/>
        <p:cNvGrpSpPr/>
        <p:nvPr/>
      </p:nvGrpSpPr>
      <p:grpSpPr>
        <a:xfrm>
          <a:off x="0" y="0"/>
          <a:ext cx="0" cy="0"/>
          <a:chOff x="0" y="0"/>
          <a:chExt cx="0" cy="0"/>
        </a:xfrm>
      </p:grpSpPr>
      <p:sp>
        <p:nvSpPr>
          <p:cNvPr id="87" name="Google Shape;87;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 name="Shape 93"/>
        <p:cNvGrpSpPr/>
        <p:nvPr/>
      </p:nvGrpSpPr>
      <p:grpSpPr>
        <a:xfrm>
          <a:off x="0" y="0"/>
          <a:ext cx="0" cy="0"/>
          <a:chOff x="0" y="0"/>
          <a:chExt cx="0" cy="0"/>
        </a:xfrm>
      </p:grpSpPr>
      <p:sp>
        <p:nvSpPr>
          <p:cNvPr id="94" name="Google Shape;94;p2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6" name="Google Shape;96;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8" name="Google Shape;98;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1" name="Shape 111"/>
        <p:cNvGrpSpPr/>
        <p:nvPr/>
      </p:nvGrpSpPr>
      <p:grpSpPr>
        <a:xfrm>
          <a:off x="0" y="0"/>
          <a:ext cx="0" cy="0"/>
          <a:chOff x="0" y="0"/>
          <a:chExt cx="0" cy="0"/>
        </a:xfrm>
      </p:grpSpPr>
      <p:sp>
        <p:nvSpPr>
          <p:cNvPr id="112" name="Google Shape;112;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 name="Google Shape;113;p2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4" name="Google Shape;114;p2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5" name="Google Shape;115;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 name="Shape 118"/>
        <p:cNvGrpSpPr/>
        <p:nvPr/>
      </p:nvGrpSpPr>
      <p:grpSpPr>
        <a:xfrm>
          <a:off x="0" y="0"/>
          <a:ext cx="0" cy="0"/>
          <a:chOff x="0" y="0"/>
          <a:chExt cx="0" cy="0"/>
        </a:xfrm>
      </p:grpSpPr>
      <p:sp>
        <p:nvSpPr>
          <p:cNvPr id="119" name="Google Shape;119;p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24"/>
          <p:cNvSpPr/>
          <p:nvPr>
            <p:ph idx="2" type="pic"/>
          </p:nvPr>
        </p:nvSpPr>
        <p:spPr>
          <a:xfrm>
            <a:off x="3887391" y="740569"/>
            <a:ext cx="4629150" cy="3655219"/>
          </a:xfrm>
          <a:prstGeom prst="rect">
            <a:avLst/>
          </a:prstGeom>
          <a:noFill/>
          <a:ln>
            <a:noFill/>
          </a:ln>
        </p:spPr>
      </p:sp>
      <p:sp>
        <p:nvSpPr>
          <p:cNvPr id="121" name="Google Shape;121;p2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26"/>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45.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44.png"/><Relationship Id="rId9" Type="http://schemas.openxmlformats.org/officeDocument/2006/relationships/image" Target="../media/image39.png"/><Relationship Id="rId5" Type="http://schemas.openxmlformats.org/officeDocument/2006/relationships/image" Target="../media/image21.png"/><Relationship Id="rId6" Type="http://schemas.openxmlformats.org/officeDocument/2006/relationships/image" Target="../media/image32.png"/><Relationship Id="rId7" Type="http://schemas.openxmlformats.org/officeDocument/2006/relationships/image" Target="../media/image37.png"/><Relationship Id="rId8"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0.jpg"/><Relationship Id="rId4" Type="http://schemas.openxmlformats.org/officeDocument/2006/relationships/hyperlink" Target="https://www.picpedia.org/highway-signs/q/questions.html" TargetMode="External"/><Relationship Id="rId5" Type="http://schemas.openxmlformats.org/officeDocument/2006/relationships/hyperlink" Target="https://creativecommons.org/licenses/by-sa/3.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neurohive.io/en/news/yoga-82-new-dataset-with-complex-yoga-poses/" TargetMode="External"/><Relationship Id="rId4" Type="http://schemas.openxmlformats.org/officeDocument/2006/relationships/image" Target="../media/image8.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nvSpPr>
        <p:spPr>
          <a:xfrm>
            <a:off x="-58873" y="1677095"/>
            <a:ext cx="4216800" cy="1485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3000">
                <a:solidFill>
                  <a:schemeClr val="dk1"/>
                </a:solidFill>
              </a:rPr>
              <a:t>Project 14</a:t>
            </a:r>
            <a:endParaRPr b="1" sz="3000">
              <a:solidFill>
                <a:schemeClr val="dk1"/>
              </a:solidFill>
            </a:endParaRPr>
          </a:p>
          <a:p>
            <a:pPr indent="0" lvl="0" marL="0" marR="0" rtl="0" algn="ctr">
              <a:spcBef>
                <a:spcPts val="0"/>
              </a:spcBef>
              <a:spcAft>
                <a:spcPts val="0"/>
              </a:spcAft>
              <a:buNone/>
            </a:pPr>
            <a:r>
              <a:rPr b="1" lang="en-GB" sz="3100">
                <a:solidFill>
                  <a:schemeClr val="dk1"/>
                </a:solidFill>
              </a:rPr>
              <a:t>Automated Yoga Pose Classification</a:t>
            </a:r>
            <a:endParaRPr b="1" sz="3100">
              <a:solidFill>
                <a:schemeClr val="dk1"/>
              </a:solidFill>
            </a:endParaRPr>
          </a:p>
        </p:txBody>
      </p:sp>
      <p:sp>
        <p:nvSpPr>
          <p:cNvPr id="142" name="Google Shape;142;p27"/>
          <p:cNvSpPr txBox="1"/>
          <p:nvPr/>
        </p:nvSpPr>
        <p:spPr>
          <a:xfrm>
            <a:off x="4181123" y="1921805"/>
            <a:ext cx="4978500" cy="2316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3000">
                <a:solidFill>
                  <a:schemeClr val="dk1"/>
                </a:solidFill>
              </a:rPr>
              <a:t>Good Students</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rPr lang="en-GB" sz="2100">
                <a:solidFill>
                  <a:schemeClr val="dk1"/>
                </a:solidFill>
              </a:rPr>
              <a:t>Hesong Zhang</a:t>
            </a:r>
            <a:r>
              <a:rPr b="0" i="0" lang="en-GB" sz="2100" u="none" cap="none" strike="noStrike">
                <a:solidFill>
                  <a:schemeClr val="dk1"/>
                </a:solidFill>
                <a:latin typeface="Arial"/>
                <a:ea typeface="Arial"/>
                <a:cs typeface="Arial"/>
                <a:sym typeface="Arial"/>
              </a:rPr>
              <a:t>(z</a:t>
            </a:r>
            <a:r>
              <a:rPr lang="en-GB" sz="2100">
                <a:solidFill>
                  <a:schemeClr val="dk1"/>
                </a:solidFill>
              </a:rPr>
              <a:t>5532689</a:t>
            </a:r>
            <a:r>
              <a:rPr b="0" i="0" lang="en-GB" sz="2100" u="none" cap="none" strike="noStrike">
                <a:solidFill>
                  <a:schemeClr val="dk1"/>
                </a:solidFill>
                <a:latin typeface="Arial"/>
                <a:ea typeface="Arial"/>
                <a:cs typeface="Arial"/>
                <a:sym typeface="Arial"/>
              </a:rPr>
              <a:t>)</a:t>
            </a:r>
            <a:endParaRPr sz="1100"/>
          </a:p>
          <a:p>
            <a:pPr indent="0" lvl="0" marL="0" marR="0" rtl="0" algn="l">
              <a:spcBef>
                <a:spcPts val="0"/>
              </a:spcBef>
              <a:spcAft>
                <a:spcPts val="0"/>
              </a:spcAft>
              <a:buNone/>
            </a:pPr>
            <a:r>
              <a:rPr lang="en-GB" sz="2100">
                <a:solidFill>
                  <a:schemeClr val="dk1"/>
                </a:solidFill>
              </a:rPr>
              <a:t>Renfei Yu</a:t>
            </a:r>
            <a:r>
              <a:rPr b="0" i="0" lang="en-GB" sz="2100" u="none" cap="none" strike="noStrike">
                <a:solidFill>
                  <a:schemeClr val="dk1"/>
                </a:solidFill>
                <a:latin typeface="Arial"/>
                <a:ea typeface="Arial"/>
                <a:cs typeface="Arial"/>
                <a:sym typeface="Arial"/>
              </a:rPr>
              <a:t> (z</a:t>
            </a:r>
            <a:r>
              <a:rPr lang="en-GB" sz="2100">
                <a:solidFill>
                  <a:schemeClr val="dk1"/>
                </a:solidFill>
              </a:rPr>
              <a:t>5546743</a:t>
            </a:r>
            <a:r>
              <a:rPr b="0" i="0" lang="en-GB" sz="2100" u="none" cap="none" strike="noStrike">
                <a:solidFill>
                  <a:schemeClr val="dk1"/>
                </a:solidFill>
                <a:latin typeface="Arial"/>
                <a:ea typeface="Arial"/>
                <a:cs typeface="Arial"/>
                <a:sym typeface="Arial"/>
              </a:rPr>
              <a:t>)</a:t>
            </a:r>
            <a:endParaRPr b="0" i="0" sz="2100" u="none" cap="none" strike="noStrike">
              <a:solidFill>
                <a:schemeClr val="dk1"/>
              </a:solidFill>
              <a:latin typeface="Arial"/>
              <a:ea typeface="Arial"/>
              <a:cs typeface="Arial"/>
              <a:sym typeface="Arial"/>
            </a:endParaRPr>
          </a:p>
          <a:p>
            <a:pPr indent="0" lvl="0" marL="0" rtl="0" algn="l">
              <a:spcBef>
                <a:spcPts val="0"/>
              </a:spcBef>
              <a:spcAft>
                <a:spcPts val="0"/>
              </a:spcAft>
              <a:buClr>
                <a:schemeClr val="dk1"/>
              </a:buClr>
              <a:buFont typeface="Arial"/>
              <a:buNone/>
            </a:pPr>
            <a:r>
              <a:rPr lang="en-GB" sz="2100">
                <a:solidFill>
                  <a:schemeClr val="dk1"/>
                </a:solidFill>
              </a:rPr>
              <a:t>Wenxuan Wang (z5464319)</a:t>
            </a:r>
            <a:endParaRPr sz="2100">
              <a:solidFill>
                <a:schemeClr val="dk1"/>
              </a:solidFill>
            </a:endParaRPr>
          </a:p>
          <a:p>
            <a:pPr indent="0" lvl="0" marL="0" rtl="0" algn="l">
              <a:spcBef>
                <a:spcPts val="0"/>
              </a:spcBef>
              <a:spcAft>
                <a:spcPts val="0"/>
              </a:spcAft>
              <a:buClr>
                <a:schemeClr val="dk1"/>
              </a:buClr>
              <a:buFont typeface="Arial"/>
              <a:buNone/>
            </a:pPr>
            <a:r>
              <a:rPr lang="en-GB" sz="2100">
                <a:solidFill>
                  <a:schemeClr val="dk1"/>
                </a:solidFill>
              </a:rPr>
              <a:t>Renhua Luo (z5408176)</a:t>
            </a:r>
            <a:endParaRPr sz="1100"/>
          </a:p>
          <a:p>
            <a:pPr indent="0" lvl="0" marL="0" marR="0" rtl="0" algn="l">
              <a:spcBef>
                <a:spcPts val="0"/>
              </a:spcBef>
              <a:spcAft>
                <a:spcPts val="0"/>
              </a:spcAft>
              <a:buNone/>
            </a:pPr>
            <a:r>
              <a:rPr lang="en-GB" sz="2100">
                <a:solidFill>
                  <a:schemeClr val="dk1"/>
                </a:solidFill>
              </a:rPr>
              <a:t>Yi Zhao</a:t>
            </a:r>
            <a:r>
              <a:rPr b="0" i="0" lang="en-GB" sz="2100" u="none" cap="none" strike="noStrike">
                <a:solidFill>
                  <a:schemeClr val="dk1"/>
                </a:solidFill>
                <a:latin typeface="Arial"/>
                <a:ea typeface="Arial"/>
                <a:cs typeface="Arial"/>
                <a:sym typeface="Arial"/>
              </a:rPr>
              <a:t> (z</a:t>
            </a:r>
            <a:r>
              <a:rPr lang="en-GB" sz="2100">
                <a:solidFill>
                  <a:schemeClr val="dk1"/>
                </a:solidFill>
              </a:rPr>
              <a:t>5530832</a:t>
            </a:r>
            <a:r>
              <a:rPr b="0" i="0" lang="en-GB" sz="2100" u="none" cap="none" strike="noStrike">
                <a:solidFill>
                  <a:schemeClr val="dk1"/>
                </a:solidFill>
                <a:latin typeface="Arial"/>
                <a:ea typeface="Arial"/>
                <a:cs typeface="Arial"/>
                <a:sym typeface="Arial"/>
              </a:rPr>
              <a:t>)</a:t>
            </a:r>
            <a:endParaRPr sz="1100"/>
          </a:p>
        </p:txBody>
      </p:sp>
      <p:pic>
        <p:nvPicPr>
          <p:cNvPr descr="A plate of food on a black surface&#10;&#10;Description automatically generated" id="143" name="Google Shape;143;p27"/>
          <p:cNvPicPr preferRelativeResize="0"/>
          <p:nvPr/>
        </p:nvPicPr>
        <p:blipFill rotWithShape="1">
          <a:blip r:embed="rId3">
            <a:alphaModFix/>
          </a:blip>
          <a:srcRect b="0" l="0" r="0" t="0"/>
          <a:stretch/>
        </p:blipFill>
        <p:spPr>
          <a:xfrm>
            <a:off x="4158019" y="0"/>
            <a:ext cx="2512356" cy="1710036"/>
          </a:xfrm>
          <a:prstGeom prst="rect">
            <a:avLst/>
          </a:prstGeom>
          <a:noFill/>
          <a:ln>
            <a:noFill/>
          </a:ln>
        </p:spPr>
      </p:pic>
      <p:pic>
        <p:nvPicPr>
          <p:cNvPr descr="A plate of food on a black surface&#10;&#10;Description automatically generated" id="144" name="Google Shape;144;p27"/>
          <p:cNvPicPr preferRelativeResize="0"/>
          <p:nvPr/>
        </p:nvPicPr>
        <p:blipFill rotWithShape="1">
          <a:blip r:embed="rId4">
            <a:alphaModFix/>
          </a:blip>
          <a:srcRect b="0" l="0" r="0" t="0"/>
          <a:stretch/>
        </p:blipFill>
        <p:spPr>
          <a:xfrm>
            <a:off x="6670376" y="0"/>
            <a:ext cx="2466148" cy="17100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Method(s)</a:t>
            </a:r>
            <a:endParaRPr/>
          </a:p>
        </p:txBody>
      </p:sp>
      <p:sp>
        <p:nvSpPr>
          <p:cNvPr id="228" name="Google Shape;228;p36"/>
          <p:cNvSpPr txBox="1"/>
          <p:nvPr>
            <p:ph idx="1" type="body"/>
          </p:nvPr>
        </p:nvSpPr>
        <p:spPr>
          <a:xfrm>
            <a:off x="261650" y="731500"/>
            <a:ext cx="8374800" cy="3937500"/>
          </a:xfrm>
          <a:prstGeom prst="rect">
            <a:avLst/>
          </a:prstGeom>
          <a:noFill/>
          <a:ln>
            <a:noFill/>
          </a:ln>
        </p:spPr>
        <p:txBody>
          <a:bodyPr anchorCtr="0" anchor="t" bIns="34275" lIns="68575" spcFirstLastPara="1" rIns="68575" wrap="square" tIns="34275">
            <a:noAutofit/>
          </a:bodyPr>
          <a:lstStyle/>
          <a:p>
            <a:pPr indent="0" lvl="0" marL="0" rtl="0" algn="l">
              <a:lnSpc>
                <a:spcPct val="95000"/>
              </a:lnSpc>
              <a:spcBef>
                <a:spcPts val="0"/>
              </a:spcBef>
              <a:spcAft>
                <a:spcPts val="0"/>
              </a:spcAft>
              <a:buNone/>
            </a:pPr>
            <a:r>
              <a:rPr b="1" lang="en-GB" sz="1300"/>
              <a:t>CNN+</a:t>
            </a:r>
            <a:r>
              <a:rPr b="1" lang="en-GB" sz="1300"/>
              <a:t>MobileNetV3 Model</a:t>
            </a:r>
            <a:endParaRPr b="1" sz="1300"/>
          </a:p>
          <a:p>
            <a:pPr indent="0" lvl="0" marL="0" rtl="0" algn="l">
              <a:lnSpc>
                <a:spcPct val="95000"/>
              </a:lnSpc>
              <a:spcBef>
                <a:spcPts val="0"/>
              </a:spcBef>
              <a:spcAft>
                <a:spcPts val="0"/>
              </a:spcAft>
              <a:buNone/>
            </a:pPr>
            <a:r>
              <a:t/>
            </a:r>
            <a:endParaRPr b="1" sz="1300"/>
          </a:p>
          <a:p>
            <a:pPr indent="0" lvl="0" marL="0" rtl="0" algn="l">
              <a:lnSpc>
                <a:spcPct val="95000"/>
              </a:lnSpc>
              <a:spcBef>
                <a:spcPts val="0"/>
              </a:spcBef>
              <a:spcAft>
                <a:spcPts val="0"/>
              </a:spcAft>
              <a:buNone/>
            </a:pPr>
            <a:r>
              <a:rPr lang="en-GB" sz="1100"/>
              <a:t>Utilizes the efficient MobileNetV3 Large architecture with transfer learning, incorporating extensive data augmentation techniques. Features custom dense layers (512/256 units) with dropout, optimized using Adam optimizer and advanced training strategies including early stopping and Grad-CAM visualization for model interpretation.</a:t>
            </a:r>
            <a:endParaRPr sz="1100"/>
          </a:p>
          <a:p>
            <a:pPr indent="0" lvl="0" marL="0" rtl="0" algn="l">
              <a:lnSpc>
                <a:spcPct val="95000"/>
              </a:lnSpc>
              <a:spcBef>
                <a:spcPts val="0"/>
              </a:spcBef>
              <a:spcAft>
                <a:spcPts val="0"/>
              </a:spcAft>
              <a:buNone/>
            </a:pPr>
            <a:r>
              <a:t/>
            </a:r>
            <a:endParaRPr sz="1000"/>
          </a:p>
          <a:p>
            <a:pPr indent="0" lvl="0" marL="0" rtl="0" algn="l">
              <a:lnSpc>
                <a:spcPct val="70000"/>
              </a:lnSpc>
              <a:spcBef>
                <a:spcPts val="0"/>
              </a:spcBef>
              <a:spcAft>
                <a:spcPts val="0"/>
              </a:spcAft>
              <a:buNone/>
            </a:pPr>
            <a:r>
              <a:t/>
            </a:r>
            <a:endParaRPr sz="1000"/>
          </a:p>
        </p:txBody>
      </p:sp>
      <p:sp>
        <p:nvSpPr>
          <p:cNvPr id="229" name="Google Shape;229;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230" name="Google Shape;230;p36"/>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GB" sz="800">
                <a:solidFill>
                  <a:schemeClr val="dk1"/>
                </a:solidFill>
              </a:rPr>
              <a:t>Presenter: Hesong Zhang  (z5532689)</a:t>
            </a:r>
            <a:endParaRPr sz="800">
              <a:solidFill>
                <a:schemeClr val="dk1"/>
              </a:solidFill>
            </a:endParaRPr>
          </a:p>
        </p:txBody>
      </p:sp>
      <p:pic>
        <p:nvPicPr>
          <p:cNvPr id="231" name="Google Shape;231;p36"/>
          <p:cNvPicPr preferRelativeResize="0"/>
          <p:nvPr/>
        </p:nvPicPr>
        <p:blipFill>
          <a:blip r:embed="rId3">
            <a:alphaModFix/>
          </a:blip>
          <a:stretch>
            <a:fillRect/>
          </a:stretch>
        </p:blipFill>
        <p:spPr>
          <a:xfrm>
            <a:off x="4819150" y="1742863"/>
            <a:ext cx="3696199" cy="2469899"/>
          </a:xfrm>
          <a:prstGeom prst="rect">
            <a:avLst/>
          </a:prstGeom>
          <a:noFill/>
          <a:ln>
            <a:noFill/>
          </a:ln>
        </p:spPr>
      </p:pic>
      <p:pic>
        <p:nvPicPr>
          <p:cNvPr id="232" name="Google Shape;232;p36"/>
          <p:cNvPicPr preferRelativeResize="0"/>
          <p:nvPr/>
        </p:nvPicPr>
        <p:blipFill>
          <a:blip r:embed="rId4">
            <a:alphaModFix/>
          </a:blip>
          <a:stretch>
            <a:fillRect/>
          </a:stretch>
        </p:blipFill>
        <p:spPr>
          <a:xfrm>
            <a:off x="261650" y="1812750"/>
            <a:ext cx="4405600" cy="2326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Method(s)</a:t>
            </a:r>
            <a:endParaRPr/>
          </a:p>
        </p:txBody>
      </p:sp>
      <p:sp>
        <p:nvSpPr>
          <p:cNvPr id="238" name="Google Shape;238;p37"/>
          <p:cNvSpPr txBox="1"/>
          <p:nvPr>
            <p:ph idx="1" type="body"/>
          </p:nvPr>
        </p:nvSpPr>
        <p:spPr>
          <a:xfrm>
            <a:off x="233400" y="731500"/>
            <a:ext cx="5185200" cy="3776400"/>
          </a:xfrm>
          <a:prstGeom prst="rect">
            <a:avLst/>
          </a:prstGeom>
          <a:noFill/>
          <a:ln>
            <a:noFill/>
          </a:ln>
        </p:spPr>
        <p:txBody>
          <a:bodyPr anchorCtr="0" anchor="t" bIns="34275" lIns="68575" spcFirstLastPara="1" rIns="68575" wrap="square" tIns="34275">
            <a:noAutofit/>
          </a:bodyPr>
          <a:lstStyle/>
          <a:p>
            <a:pPr indent="0" lvl="0" marL="0" rtl="0" algn="l">
              <a:lnSpc>
                <a:spcPct val="95000"/>
              </a:lnSpc>
              <a:spcBef>
                <a:spcPts val="0"/>
              </a:spcBef>
              <a:spcAft>
                <a:spcPts val="0"/>
              </a:spcAft>
              <a:buNone/>
            </a:pPr>
            <a:r>
              <a:rPr b="1" lang="en-GB" sz="1300"/>
              <a:t>3DCNN+MediaPipe (</a:t>
            </a:r>
            <a:r>
              <a:rPr b="1" lang="en-GB" sz="1300"/>
              <a:t>YogaConv3d)</a:t>
            </a:r>
            <a:endParaRPr b="1" sz="1300"/>
          </a:p>
          <a:p>
            <a:pPr indent="0" lvl="0" marL="0" rtl="0" algn="l">
              <a:lnSpc>
                <a:spcPct val="95000"/>
              </a:lnSpc>
              <a:spcBef>
                <a:spcPts val="0"/>
              </a:spcBef>
              <a:spcAft>
                <a:spcPts val="0"/>
              </a:spcAft>
              <a:buNone/>
            </a:pPr>
            <a:r>
              <a:t/>
            </a:r>
            <a:endParaRPr b="1" sz="1300"/>
          </a:p>
          <a:p>
            <a:pPr indent="0" lvl="0" marL="0" rtl="0" algn="l">
              <a:lnSpc>
                <a:spcPct val="95000"/>
              </a:lnSpc>
              <a:spcBef>
                <a:spcPts val="0"/>
              </a:spcBef>
              <a:spcAft>
                <a:spcPts val="0"/>
              </a:spcAft>
              <a:buClr>
                <a:schemeClr val="dk1"/>
              </a:buClr>
              <a:buSzPts val="1100"/>
              <a:buFont typeface="Arial"/>
              <a:buNone/>
            </a:pPr>
            <a:r>
              <a:rPr lang="en-GB" sz="800"/>
              <a:t>A novel </a:t>
            </a:r>
            <a:r>
              <a:rPr lang="en-GB" sz="800"/>
              <a:t>2-part </a:t>
            </a:r>
            <a:r>
              <a:rPr lang="en-GB" sz="800"/>
              <a:t>yoga pose classification system where:</a:t>
            </a:r>
            <a:endParaRPr sz="800"/>
          </a:p>
          <a:p>
            <a:pPr indent="-279400" lvl="0" marL="457200" rtl="0" algn="l">
              <a:lnSpc>
                <a:spcPct val="95000"/>
              </a:lnSpc>
              <a:spcBef>
                <a:spcPts val="0"/>
              </a:spcBef>
              <a:spcAft>
                <a:spcPts val="0"/>
              </a:spcAft>
              <a:buSzPts val="800"/>
              <a:buAutoNum type="arabicParenR"/>
            </a:pPr>
            <a:r>
              <a:rPr lang="en-GB" sz="800"/>
              <a:t>First, 2D images are processed by Google Mediapipe and the 3D body pose informations are </a:t>
            </a:r>
            <a:r>
              <a:rPr lang="en-GB" sz="800"/>
              <a:t>encapsulated </a:t>
            </a:r>
            <a:r>
              <a:rPr lang="en-GB" sz="800"/>
              <a:t>within </a:t>
            </a:r>
            <a:r>
              <a:rPr lang="en-GB" sz="800"/>
              <a:t>32x32x32 </a:t>
            </a:r>
            <a:r>
              <a:rPr lang="en-GB" sz="800"/>
              <a:t>3-dimensional voxel grid. </a:t>
            </a:r>
            <a:r>
              <a:rPr lang="en-GB" sz="800"/>
              <a:t>Bresenham's 3D line algorithm is used to preserve skeletal structure.</a:t>
            </a:r>
            <a:endParaRPr sz="800"/>
          </a:p>
          <a:p>
            <a:pPr indent="-279400" lvl="0" marL="457200" rtl="0" algn="l">
              <a:lnSpc>
                <a:spcPct val="95000"/>
              </a:lnSpc>
              <a:spcBef>
                <a:spcPts val="0"/>
              </a:spcBef>
              <a:spcAft>
                <a:spcPts val="0"/>
              </a:spcAft>
              <a:buSzPts val="800"/>
              <a:buAutoNum type="arabicParenR"/>
            </a:pPr>
            <a:r>
              <a:rPr lang="en-GB" sz="800"/>
              <a:t>Second, the voxel grids are then trained by a light-weight 3D CNN (</a:t>
            </a:r>
            <a:r>
              <a:rPr lang="en-GB" sz="800"/>
              <a:t>YogaConv3d) </a:t>
            </a:r>
            <a:r>
              <a:rPr lang="en-GB" sz="800"/>
              <a:t>with quick training time (30 minutes on GTX1050). The model features three 3D convolutional layers (64/128/256 filters) with 3D max pooling and dropout regularization, followed by two dense layers (1024 units and 82 output classes) for final classification. Optimized with Adam optimizer and cross-entropy loss, the model supports CUDA GPU acceleration for efficient training and inference.</a:t>
            </a:r>
            <a:endParaRPr sz="800"/>
          </a:p>
          <a:p>
            <a:pPr indent="0" lvl="0" marL="0" rtl="0" algn="l">
              <a:lnSpc>
                <a:spcPct val="95000"/>
              </a:lnSpc>
              <a:spcBef>
                <a:spcPts val="0"/>
              </a:spcBef>
              <a:spcAft>
                <a:spcPts val="0"/>
              </a:spcAft>
              <a:buNone/>
            </a:pPr>
            <a:r>
              <a:t/>
            </a:r>
            <a:endParaRPr sz="800"/>
          </a:p>
          <a:p>
            <a:pPr indent="0" lvl="0" marL="0" rtl="0" algn="l">
              <a:lnSpc>
                <a:spcPct val="95000"/>
              </a:lnSpc>
              <a:spcBef>
                <a:spcPts val="0"/>
              </a:spcBef>
              <a:spcAft>
                <a:spcPts val="0"/>
              </a:spcAft>
              <a:buNone/>
            </a:pPr>
            <a:r>
              <a:t/>
            </a:r>
            <a:endParaRPr sz="500"/>
          </a:p>
          <a:p>
            <a:pPr indent="0" lvl="0" marL="0" rtl="0" algn="l">
              <a:lnSpc>
                <a:spcPct val="95000"/>
              </a:lnSpc>
              <a:spcBef>
                <a:spcPts val="0"/>
              </a:spcBef>
              <a:spcAft>
                <a:spcPts val="0"/>
              </a:spcAft>
              <a:buNone/>
            </a:pPr>
            <a:r>
              <a:t/>
            </a:r>
            <a:endParaRPr sz="500"/>
          </a:p>
          <a:p>
            <a:pPr indent="0" lvl="0" marL="0" rtl="0" algn="l">
              <a:lnSpc>
                <a:spcPct val="70000"/>
              </a:lnSpc>
              <a:spcBef>
                <a:spcPts val="0"/>
              </a:spcBef>
              <a:spcAft>
                <a:spcPts val="0"/>
              </a:spcAft>
              <a:buNone/>
            </a:pPr>
            <a:r>
              <a:t/>
            </a:r>
            <a:endParaRPr sz="500"/>
          </a:p>
        </p:txBody>
      </p:sp>
      <p:sp>
        <p:nvSpPr>
          <p:cNvPr id="239" name="Google Shape;239;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240" name="Google Shape;240;p37"/>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GB" sz="800">
                <a:solidFill>
                  <a:schemeClr val="dk1"/>
                </a:solidFill>
              </a:rPr>
              <a:t>Presenter: Hesong Zhang  (z5532689)</a:t>
            </a:r>
            <a:endParaRPr sz="800">
              <a:solidFill>
                <a:schemeClr val="dk1"/>
              </a:solidFill>
            </a:endParaRPr>
          </a:p>
        </p:txBody>
      </p:sp>
      <p:pic>
        <p:nvPicPr>
          <p:cNvPr id="241" name="Google Shape;241;p37"/>
          <p:cNvPicPr preferRelativeResize="0"/>
          <p:nvPr/>
        </p:nvPicPr>
        <p:blipFill>
          <a:blip r:embed="rId3">
            <a:alphaModFix/>
          </a:blip>
          <a:stretch>
            <a:fillRect/>
          </a:stretch>
        </p:blipFill>
        <p:spPr>
          <a:xfrm>
            <a:off x="5584300" y="613000"/>
            <a:ext cx="3167000" cy="3199358"/>
          </a:xfrm>
          <a:prstGeom prst="rect">
            <a:avLst/>
          </a:prstGeom>
          <a:noFill/>
          <a:ln>
            <a:noFill/>
          </a:ln>
        </p:spPr>
      </p:pic>
      <p:pic>
        <p:nvPicPr>
          <p:cNvPr id="242" name="Google Shape;242;p37"/>
          <p:cNvPicPr preferRelativeResize="0"/>
          <p:nvPr/>
        </p:nvPicPr>
        <p:blipFill>
          <a:blip r:embed="rId4">
            <a:alphaModFix/>
          </a:blip>
          <a:stretch>
            <a:fillRect/>
          </a:stretch>
        </p:blipFill>
        <p:spPr>
          <a:xfrm>
            <a:off x="0" y="2260664"/>
            <a:ext cx="5418600" cy="19910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Method(s)</a:t>
            </a:r>
            <a:endParaRPr/>
          </a:p>
        </p:txBody>
      </p:sp>
      <p:sp>
        <p:nvSpPr>
          <p:cNvPr id="248" name="Google Shape;248;p38"/>
          <p:cNvSpPr txBox="1"/>
          <p:nvPr>
            <p:ph idx="1" type="body"/>
          </p:nvPr>
        </p:nvSpPr>
        <p:spPr>
          <a:xfrm>
            <a:off x="210311" y="731495"/>
            <a:ext cx="8723400" cy="3776400"/>
          </a:xfrm>
          <a:prstGeom prst="rect">
            <a:avLst/>
          </a:prstGeom>
          <a:noFill/>
          <a:ln>
            <a:noFill/>
          </a:ln>
        </p:spPr>
        <p:txBody>
          <a:bodyPr anchorCtr="0" anchor="t" bIns="34275" lIns="68575" spcFirstLastPara="1" rIns="68575" wrap="square" tIns="34275">
            <a:noAutofit/>
          </a:bodyPr>
          <a:lstStyle/>
          <a:p>
            <a:pPr indent="0" lvl="0" marL="0" rtl="0" algn="l">
              <a:lnSpc>
                <a:spcPct val="95000"/>
              </a:lnSpc>
              <a:spcBef>
                <a:spcPts val="0"/>
              </a:spcBef>
              <a:spcAft>
                <a:spcPts val="0"/>
              </a:spcAft>
              <a:buNone/>
            </a:pPr>
            <a:r>
              <a:rPr b="1" lang="en-GB" sz="1300"/>
              <a:t>MoveNet-based Pose Model</a:t>
            </a:r>
            <a:endParaRPr b="1" sz="1300"/>
          </a:p>
          <a:p>
            <a:pPr indent="0" lvl="0" marL="0" rtl="0" algn="l">
              <a:lnSpc>
                <a:spcPct val="95000"/>
              </a:lnSpc>
              <a:spcBef>
                <a:spcPts val="0"/>
              </a:spcBef>
              <a:spcAft>
                <a:spcPts val="0"/>
              </a:spcAft>
              <a:buNone/>
            </a:pPr>
            <a:r>
              <a:t/>
            </a:r>
            <a:endParaRPr b="1" sz="1200"/>
          </a:p>
          <a:p>
            <a:pPr indent="0" lvl="0" marL="0" rtl="0" algn="l">
              <a:lnSpc>
                <a:spcPct val="95000"/>
              </a:lnSpc>
              <a:spcBef>
                <a:spcPts val="0"/>
              </a:spcBef>
              <a:spcAft>
                <a:spcPts val="0"/>
              </a:spcAft>
              <a:buNone/>
            </a:pPr>
            <a:r>
              <a:rPr lang="en-GB" sz="1000"/>
              <a:t>Combines MoveNet Thunder pose estimation with a custom neural network classifier. Processes 17 body landmarks through normalization and embedding layers, specializing in skeleton-based pose recognition. Includes comprehensive preprocessing for pose centering and size normalization.</a:t>
            </a:r>
            <a:endParaRPr sz="1000"/>
          </a:p>
          <a:p>
            <a:pPr indent="0" lvl="0" marL="0" rtl="0" algn="l">
              <a:lnSpc>
                <a:spcPct val="95000"/>
              </a:lnSpc>
              <a:spcBef>
                <a:spcPts val="0"/>
              </a:spcBef>
              <a:spcAft>
                <a:spcPts val="0"/>
              </a:spcAft>
              <a:buClr>
                <a:schemeClr val="dk1"/>
              </a:buClr>
              <a:buSzPts val="1100"/>
              <a:buFont typeface="Arial"/>
              <a:buNone/>
            </a:pPr>
            <a:r>
              <a:t/>
            </a:r>
            <a:endParaRPr sz="1000"/>
          </a:p>
          <a:p>
            <a:pPr indent="0" lvl="0" marL="0" rtl="0" algn="l">
              <a:lnSpc>
                <a:spcPct val="95000"/>
              </a:lnSpc>
              <a:spcBef>
                <a:spcPts val="0"/>
              </a:spcBef>
              <a:spcAft>
                <a:spcPts val="0"/>
              </a:spcAft>
              <a:buClr>
                <a:schemeClr val="dk1"/>
              </a:buClr>
              <a:buSzPts val="1100"/>
              <a:buFont typeface="Arial"/>
              <a:buNone/>
            </a:pPr>
            <a:r>
              <a:t/>
            </a:r>
            <a:endParaRPr sz="1000"/>
          </a:p>
          <a:p>
            <a:pPr indent="0" lvl="0" marL="0" rtl="0" algn="l">
              <a:lnSpc>
                <a:spcPct val="70000"/>
              </a:lnSpc>
              <a:spcBef>
                <a:spcPts val="0"/>
              </a:spcBef>
              <a:spcAft>
                <a:spcPts val="0"/>
              </a:spcAft>
              <a:buNone/>
            </a:pPr>
            <a:r>
              <a:t/>
            </a:r>
            <a:endParaRPr sz="1000"/>
          </a:p>
        </p:txBody>
      </p:sp>
      <p:sp>
        <p:nvSpPr>
          <p:cNvPr id="249" name="Google Shape;249;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250" name="Google Shape;250;p38"/>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GB" sz="800">
                <a:solidFill>
                  <a:schemeClr val="dk1"/>
                </a:solidFill>
              </a:rPr>
              <a:t>Presenter: Hesong Zhang  (z5532689)</a:t>
            </a:r>
            <a:endParaRPr sz="800">
              <a:solidFill>
                <a:schemeClr val="dk1"/>
              </a:solidFill>
            </a:endParaRPr>
          </a:p>
        </p:txBody>
      </p:sp>
      <p:pic>
        <p:nvPicPr>
          <p:cNvPr id="251" name="Google Shape;251;p38"/>
          <p:cNvPicPr preferRelativeResize="0"/>
          <p:nvPr/>
        </p:nvPicPr>
        <p:blipFill rotWithShape="1">
          <a:blip r:embed="rId3">
            <a:alphaModFix/>
          </a:blip>
          <a:srcRect b="0" l="0" r="37027" t="0"/>
          <a:stretch/>
        </p:blipFill>
        <p:spPr>
          <a:xfrm>
            <a:off x="4763225" y="1841808"/>
            <a:ext cx="4190274" cy="2379072"/>
          </a:xfrm>
          <a:prstGeom prst="rect">
            <a:avLst/>
          </a:prstGeom>
          <a:noFill/>
          <a:ln>
            <a:noFill/>
          </a:ln>
        </p:spPr>
      </p:pic>
      <p:pic>
        <p:nvPicPr>
          <p:cNvPr id="252" name="Google Shape;252;p38"/>
          <p:cNvPicPr preferRelativeResize="0"/>
          <p:nvPr/>
        </p:nvPicPr>
        <p:blipFill>
          <a:blip r:embed="rId4">
            <a:alphaModFix/>
          </a:blip>
          <a:stretch>
            <a:fillRect/>
          </a:stretch>
        </p:blipFill>
        <p:spPr>
          <a:xfrm>
            <a:off x="236899" y="1567950"/>
            <a:ext cx="4401775" cy="2709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Method(s)</a:t>
            </a:r>
            <a:endParaRPr/>
          </a:p>
        </p:txBody>
      </p:sp>
      <p:sp>
        <p:nvSpPr>
          <p:cNvPr id="258" name="Google Shape;258;p39"/>
          <p:cNvSpPr txBox="1"/>
          <p:nvPr>
            <p:ph idx="1" type="body"/>
          </p:nvPr>
        </p:nvSpPr>
        <p:spPr>
          <a:xfrm>
            <a:off x="210311" y="731495"/>
            <a:ext cx="8723400" cy="3776400"/>
          </a:xfrm>
          <a:prstGeom prst="rect">
            <a:avLst/>
          </a:prstGeom>
          <a:noFill/>
          <a:ln>
            <a:noFill/>
          </a:ln>
        </p:spPr>
        <p:txBody>
          <a:bodyPr anchorCtr="0" anchor="t" bIns="34275" lIns="68575" spcFirstLastPara="1" rIns="68575" wrap="square" tIns="34275">
            <a:noAutofit/>
          </a:bodyPr>
          <a:lstStyle/>
          <a:p>
            <a:pPr indent="0" lvl="0" marL="0" rtl="0" algn="l">
              <a:lnSpc>
                <a:spcPct val="95000"/>
              </a:lnSpc>
              <a:spcBef>
                <a:spcPts val="0"/>
              </a:spcBef>
              <a:spcAft>
                <a:spcPts val="0"/>
              </a:spcAft>
              <a:buNone/>
            </a:pPr>
            <a:r>
              <a:rPr b="1" lang="en-GB" sz="1300"/>
              <a:t>Xception Model </a:t>
            </a:r>
            <a:endParaRPr b="1" sz="1300"/>
          </a:p>
          <a:p>
            <a:pPr indent="0" lvl="0" marL="0" rtl="0" algn="l">
              <a:lnSpc>
                <a:spcPct val="95000"/>
              </a:lnSpc>
              <a:spcBef>
                <a:spcPts val="0"/>
              </a:spcBef>
              <a:spcAft>
                <a:spcPts val="0"/>
              </a:spcAft>
              <a:buNone/>
            </a:pPr>
            <a:r>
              <a:t/>
            </a:r>
            <a:endParaRPr b="1" sz="1300"/>
          </a:p>
          <a:p>
            <a:pPr indent="0" lvl="0" marL="0" rtl="0" algn="l">
              <a:lnSpc>
                <a:spcPct val="95000"/>
              </a:lnSpc>
              <a:spcBef>
                <a:spcPts val="0"/>
              </a:spcBef>
              <a:spcAft>
                <a:spcPts val="0"/>
              </a:spcAft>
              <a:buNone/>
            </a:pPr>
            <a:r>
              <a:rPr lang="en-GB" sz="1000"/>
              <a:t>Implements a two-stage transfer learning approach with the Xception architecture. Stage one trains only the top classifier while keeping the base model frozen, followed by selective fine-tuning. Features comprehensive data augmentation and a progressive learning rate scheduler, with dense layers (512/256 units) and dropout for effective regularization.</a:t>
            </a:r>
            <a:endParaRPr sz="1000"/>
          </a:p>
          <a:p>
            <a:pPr indent="0" lvl="0" marL="0" rtl="0" algn="l">
              <a:lnSpc>
                <a:spcPct val="70000"/>
              </a:lnSpc>
              <a:spcBef>
                <a:spcPts val="0"/>
              </a:spcBef>
              <a:spcAft>
                <a:spcPts val="0"/>
              </a:spcAft>
              <a:buNone/>
            </a:pPr>
            <a:r>
              <a:t/>
            </a:r>
            <a:endParaRPr sz="1000"/>
          </a:p>
        </p:txBody>
      </p:sp>
      <p:sp>
        <p:nvSpPr>
          <p:cNvPr id="259" name="Google Shape;259;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260" name="Google Shape;260;p39"/>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GB" sz="800">
                <a:solidFill>
                  <a:schemeClr val="dk1"/>
                </a:solidFill>
              </a:rPr>
              <a:t>Presenter: Hesong Zhang  (z5532689)</a:t>
            </a:r>
            <a:endParaRPr sz="800">
              <a:solidFill>
                <a:schemeClr val="dk1"/>
              </a:solidFill>
            </a:endParaRPr>
          </a:p>
        </p:txBody>
      </p:sp>
      <p:pic>
        <p:nvPicPr>
          <p:cNvPr id="261" name="Google Shape;261;p39"/>
          <p:cNvPicPr preferRelativeResize="0"/>
          <p:nvPr/>
        </p:nvPicPr>
        <p:blipFill>
          <a:blip r:embed="rId3">
            <a:alphaModFix/>
          </a:blip>
          <a:stretch>
            <a:fillRect/>
          </a:stretch>
        </p:blipFill>
        <p:spPr>
          <a:xfrm>
            <a:off x="4992800" y="1665775"/>
            <a:ext cx="3699033" cy="2598950"/>
          </a:xfrm>
          <a:prstGeom prst="rect">
            <a:avLst/>
          </a:prstGeom>
          <a:noFill/>
          <a:ln>
            <a:noFill/>
          </a:ln>
        </p:spPr>
      </p:pic>
      <p:pic>
        <p:nvPicPr>
          <p:cNvPr id="262" name="Google Shape;262;p39"/>
          <p:cNvPicPr preferRelativeResize="0"/>
          <p:nvPr/>
        </p:nvPicPr>
        <p:blipFill>
          <a:blip r:embed="rId4">
            <a:alphaModFix/>
          </a:blip>
          <a:stretch>
            <a:fillRect/>
          </a:stretch>
        </p:blipFill>
        <p:spPr>
          <a:xfrm>
            <a:off x="249550" y="1708825"/>
            <a:ext cx="3641051" cy="2598950"/>
          </a:xfrm>
          <a:prstGeom prst="rect">
            <a:avLst/>
          </a:prstGeom>
          <a:noFill/>
          <a:ln>
            <a:noFill/>
          </a:ln>
        </p:spPr>
      </p:pic>
      <p:sp>
        <p:nvSpPr>
          <p:cNvPr id="263" name="Google Shape;263;p39"/>
          <p:cNvSpPr/>
          <p:nvPr/>
        </p:nvSpPr>
        <p:spPr>
          <a:xfrm>
            <a:off x="4207800" y="2718225"/>
            <a:ext cx="728400" cy="5643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Method(s)</a:t>
            </a:r>
            <a:endParaRPr/>
          </a:p>
        </p:txBody>
      </p:sp>
      <p:sp>
        <p:nvSpPr>
          <p:cNvPr id="269" name="Google Shape;269;p40"/>
          <p:cNvSpPr txBox="1"/>
          <p:nvPr>
            <p:ph idx="1" type="body"/>
          </p:nvPr>
        </p:nvSpPr>
        <p:spPr>
          <a:xfrm>
            <a:off x="254311" y="683545"/>
            <a:ext cx="8723400" cy="3776400"/>
          </a:xfrm>
          <a:prstGeom prst="rect">
            <a:avLst/>
          </a:prstGeom>
          <a:noFill/>
          <a:ln>
            <a:noFill/>
          </a:ln>
        </p:spPr>
        <p:txBody>
          <a:bodyPr anchorCtr="0" anchor="t" bIns="34275" lIns="68575" spcFirstLastPara="1" rIns="68575" wrap="square" tIns="34275">
            <a:noAutofit/>
          </a:bodyPr>
          <a:lstStyle/>
          <a:p>
            <a:pPr indent="0" lvl="0" marL="0" rtl="0" algn="l">
              <a:lnSpc>
                <a:spcPct val="95000"/>
              </a:lnSpc>
              <a:spcBef>
                <a:spcPts val="0"/>
              </a:spcBef>
              <a:spcAft>
                <a:spcPts val="0"/>
              </a:spcAft>
              <a:buNone/>
            </a:pPr>
            <a:r>
              <a:rPr b="1" lang="en-GB" sz="1300"/>
              <a:t>DenseNet201 </a:t>
            </a:r>
            <a:r>
              <a:rPr b="1" lang="en-GB" sz="1300"/>
              <a:t>Model</a:t>
            </a:r>
            <a:endParaRPr b="1" sz="1300"/>
          </a:p>
          <a:p>
            <a:pPr indent="0" lvl="0" marL="0" rtl="0" algn="l">
              <a:lnSpc>
                <a:spcPct val="95000"/>
              </a:lnSpc>
              <a:spcBef>
                <a:spcPts val="0"/>
              </a:spcBef>
              <a:spcAft>
                <a:spcPts val="0"/>
              </a:spcAft>
              <a:buNone/>
            </a:pPr>
            <a:r>
              <a:t/>
            </a:r>
            <a:endParaRPr b="1" sz="1200"/>
          </a:p>
          <a:p>
            <a:pPr indent="0" lvl="0" marL="0" rtl="0" algn="l">
              <a:lnSpc>
                <a:spcPct val="95000"/>
              </a:lnSpc>
              <a:spcBef>
                <a:spcPts val="0"/>
              </a:spcBef>
              <a:spcAft>
                <a:spcPts val="0"/>
              </a:spcAft>
              <a:buNone/>
            </a:pPr>
            <a:r>
              <a:rPr lang="en-GB" sz="1000"/>
              <a:t>Employs DenseNet201 architecture with transfer learning, featuring frozen first 100 layers and custom top layers. Uses comprehensive data augmentation with rotations, zooms, and flips. Implements progressive learning rate scheduling from 0.001 to 0.000005 across epochs. Achieves 79% validation accuracy through tuned training strategy with early stopping and model checkpointing.</a:t>
            </a:r>
            <a:endParaRPr sz="1000"/>
          </a:p>
          <a:p>
            <a:pPr indent="0" lvl="0" marL="0" rtl="0" algn="l">
              <a:lnSpc>
                <a:spcPct val="70000"/>
              </a:lnSpc>
              <a:spcBef>
                <a:spcPts val="0"/>
              </a:spcBef>
              <a:spcAft>
                <a:spcPts val="0"/>
              </a:spcAft>
              <a:buNone/>
            </a:pPr>
            <a:r>
              <a:t/>
            </a:r>
            <a:endParaRPr sz="1000"/>
          </a:p>
        </p:txBody>
      </p:sp>
      <p:sp>
        <p:nvSpPr>
          <p:cNvPr id="270" name="Google Shape;270;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271" name="Google Shape;271;p40"/>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GB" sz="800">
                <a:solidFill>
                  <a:schemeClr val="dk1"/>
                </a:solidFill>
              </a:rPr>
              <a:t>Presenter: Hesong Zhang  (z5532689)</a:t>
            </a:r>
            <a:endParaRPr sz="800">
              <a:solidFill>
                <a:schemeClr val="dk1"/>
              </a:solidFill>
            </a:endParaRPr>
          </a:p>
        </p:txBody>
      </p:sp>
      <p:pic>
        <p:nvPicPr>
          <p:cNvPr id="272" name="Google Shape;272;p40"/>
          <p:cNvPicPr preferRelativeResize="0"/>
          <p:nvPr/>
        </p:nvPicPr>
        <p:blipFill>
          <a:blip r:embed="rId3">
            <a:alphaModFix/>
          </a:blip>
          <a:stretch>
            <a:fillRect/>
          </a:stretch>
        </p:blipFill>
        <p:spPr>
          <a:xfrm>
            <a:off x="331900" y="1758450"/>
            <a:ext cx="3302175" cy="2513150"/>
          </a:xfrm>
          <a:prstGeom prst="rect">
            <a:avLst/>
          </a:prstGeom>
          <a:noFill/>
          <a:ln>
            <a:noFill/>
          </a:ln>
        </p:spPr>
      </p:pic>
      <p:pic>
        <p:nvPicPr>
          <p:cNvPr id="273" name="Google Shape;273;p40"/>
          <p:cNvPicPr preferRelativeResize="0"/>
          <p:nvPr/>
        </p:nvPicPr>
        <p:blipFill>
          <a:blip r:embed="rId4">
            <a:alphaModFix/>
          </a:blip>
          <a:stretch>
            <a:fillRect/>
          </a:stretch>
        </p:blipFill>
        <p:spPr>
          <a:xfrm>
            <a:off x="4123925" y="1795100"/>
            <a:ext cx="4698576" cy="2307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183561" y="117119"/>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Results - Accuracy and Test loss</a:t>
            </a:r>
            <a:endParaRPr/>
          </a:p>
        </p:txBody>
      </p:sp>
      <p:sp>
        <p:nvSpPr>
          <p:cNvPr id="279" name="Google Shape;279;p4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280" name="Google Shape;280;p41"/>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Klaus Yu</a:t>
            </a:r>
            <a:r>
              <a:rPr lang="en-GB" sz="800">
                <a:solidFill>
                  <a:schemeClr val="dk1"/>
                </a:solidFill>
                <a:latin typeface="Arial"/>
                <a:ea typeface="Arial"/>
                <a:cs typeface="Arial"/>
                <a:sym typeface="Arial"/>
              </a:rPr>
              <a:t> (z</a:t>
            </a:r>
            <a:r>
              <a:rPr lang="en-GB" sz="800">
                <a:solidFill>
                  <a:schemeClr val="dk1"/>
                </a:solidFill>
              </a:rPr>
              <a:t>5546743</a:t>
            </a:r>
            <a:r>
              <a:rPr lang="en-GB" sz="800">
                <a:solidFill>
                  <a:schemeClr val="dk1"/>
                </a:solidFill>
                <a:latin typeface="Arial"/>
                <a:ea typeface="Arial"/>
                <a:cs typeface="Arial"/>
                <a:sym typeface="Arial"/>
              </a:rPr>
              <a:t>)</a:t>
            </a:r>
            <a:endParaRPr sz="1100"/>
          </a:p>
        </p:txBody>
      </p:sp>
      <p:graphicFrame>
        <p:nvGraphicFramePr>
          <p:cNvPr id="281" name="Google Shape;281;p41"/>
          <p:cNvGraphicFramePr/>
          <p:nvPr/>
        </p:nvGraphicFramePr>
        <p:xfrm>
          <a:off x="1834775" y="950838"/>
          <a:ext cx="3000000" cy="3000000"/>
        </p:xfrm>
        <a:graphic>
          <a:graphicData uri="http://schemas.openxmlformats.org/drawingml/2006/table">
            <a:tbl>
              <a:tblPr>
                <a:noFill/>
                <a:tableStyleId>{E5C4C5EB-70B7-422F-9B1E-A10C5D311C8A}</a:tableStyleId>
              </a:tblPr>
              <a:tblGrid>
                <a:gridCol w="2741350"/>
                <a:gridCol w="1339800"/>
                <a:gridCol w="1339800"/>
              </a:tblGrid>
              <a:tr h="458250">
                <a:tc>
                  <a:txBody>
                    <a:bodyPr/>
                    <a:lstStyle/>
                    <a:p>
                      <a:pPr indent="0" lvl="0" marL="0" rtl="0" algn="ctr">
                        <a:lnSpc>
                          <a:spcPct val="115000"/>
                        </a:lnSpc>
                        <a:spcBef>
                          <a:spcPts val="0"/>
                        </a:spcBef>
                        <a:spcAft>
                          <a:spcPts val="0"/>
                        </a:spcAft>
                        <a:buNone/>
                      </a:pPr>
                      <a:r>
                        <a:rPr b="1" lang="en-GB" sz="1600"/>
                        <a:t>Architecture</a:t>
                      </a:r>
                      <a:endParaRPr b="1" sz="1600"/>
                    </a:p>
                  </a:txBody>
                  <a:tcPr marT="91425" marB="91425" marR="91425" marL="91425">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600"/>
                        <a:t>Accuracy</a:t>
                      </a:r>
                      <a:endParaRPr b="1" sz="1600"/>
                    </a:p>
                  </a:txBody>
                  <a:tcPr marT="91425" marB="91425" marR="91425" marL="91425">
                    <a:lnL cap="flat" cmpd="sng" w="9525">
                      <a:solidFill>
                        <a:schemeClr val="dk1"/>
                      </a:solidFill>
                      <a:prstDash val="solid"/>
                      <a:round/>
                      <a:headEnd len="sm" w="sm" type="none"/>
                      <a:tailEnd len="sm" w="sm" type="none"/>
                    </a:lnL>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600"/>
                        <a:t>Test - Loss</a:t>
                      </a:r>
                      <a:endParaRPr b="1" sz="1600"/>
                    </a:p>
                  </a:txBody>
                  <a:tcPr marT="91425" marB="91425" marR="91425" marL="91425">
                    <a:lnB cap="flat" cmpd="sng" w="9525">
                      <a:solidFill>
                        <a:schemeClr val="dk1"/>
                      </a:solidFill>
                      <a:prstDash val="solid"/>
                      <a:round/>
                      <a:headEnd len="sm" w="sm" type="none"/>
                      <a:tailEnd len="sm" w="sm" type="none"/>
                    </a:lnB>
                  </a:tcPr>
                </a:tc>
              </a:tr>
              <a:tr h="458250">
                <a:tc>
                  <a:txBody>
                    <a:bodyPr/>
                    <a:lstStyle/>
                    <a:p>
                      <a:pPr indent="0" lvl="0" marL="0" rtl="0" algn="ctr">
                        <a:lnSpc>
                          <a:spcPct val="115000"/>
                        </a:lnSpc>
                        <a:spcBef>
                          <a:spcPts val="0"/>
                        </a:spcBef>
                        <a:spcAft>
                          <a:spcPts val="0"/>
                        </a:spcAft>
                        <a:buNone/>
                      </a:pPr>
                      <a:r>
                        <a:rPr b="1" lang="en-GB" sz="1600"/>
                        <a:t>DenseNet201</a:t>
                      </a:r>
                      <a:endParaRPr b="1" sz="1600"/>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GB" sz="1600"/>
                        <a:t>79.00</a:t>
                      </a:r>
                      <a:endParaRPr sz="1600"/>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GB" sz="1600"/>
                        <a:t>0.8163</a:t>
                      </a:r>
                      <a:endParaRPr sz="1600"/>
                    </a:p>
                  </a:txBody>
                  <a:tcPr marT="91425" marB="91425" marR="91425" marL="91425">
                    <a:lnT cap="flat" cmpd="sng" w="9525">
                      <a:solidFill>
                        <a:schemeClr val="dk1"/>
                      </a:solidFill>
                      <a:prstDash val="solid"/>
                      <a:round/>
                      <a:headEnd len="sm" w="sm" type="none"/>
                      <a:tailEnd len="sm" w="sm" type="none"/>
                    </a:lnT>
                  </a:tcPr>
                </a:tc>
              </a:tr>
              <a:tr h="458250">
                <a:tc>
                  <a:txBody>
                    <a:bodyPr/>
                    <a:lstStyle/>
                    <a:p>
                      <a:pPr indent="0" lvl="0" marL="0" rtl="0" algn="ctr">
                        <a:lnSpc>
                          <a:spcPct val="115000"/>
                        </a:lnSpc>
                        <a:spcBef>
                          <a:spcPts val="0"/>
                        </a:spcBef>
                        <a:spcAft>
                          <a:spcPts val="0"/>
                        </a:spcAft>
                        <a:buNone/>
                      </a:pPr>
                      <a:r>
                        <a:rPr b="1" lang="en-GB" sz="1600"/>
                        <a:t>CNN + MobileNetV3</a:t>
                      </a:r>
                      <a:endParaRPr b="1" sz="16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GB" sz="1600"/>
                        <a:t>72.67</a:t>
                      </a:r>
                      <a:endParaRPr sz="16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GB" sz="1600"/>
                        <a:t>1.1267</a:t>
                      </a:r>
                      <a:endParaRPr sz="1600"/>
                    </a:p>
                  </a:txBody>
                  <a:tcPr marT="91425" marB="91425" marR="91425" marL="91425"/>
                </a:tc>
              </a:tr>
              <a:tr h="458250">
                <a:tc>
                  <a:txBody>
                    <a:bodyPr/>
                    <a:lstStyle/>
                    <a:p>
                      <a:pPr indent="0" lvl="0" marL="0" rtl="0" algn="ctr">
                        <a:lnSpc>
                          <a:spcPct val="115000"/>
                        </a:lnSpc>
                        <a:spcBef>
                          <a:spcPts val="0"/>
                        </a:spcBef>
                        <a:spcAft>
                          <a:spcPts val="0"/>
                        </a:spcAft>
                        <a:buNone/>
                      </a:pPr>
                      <a:r>
                        <a:rPr b="1" lang="en-GB" sz="1600"/>
                        <a:t>MoveNet</a:t>
                      </a:r>
                      <a:endParaRPr b="1" sz="16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b="1" lang="en-GB" sz="1600"/>
                        <a:t>88.22</a:t>
                      </a:r>
                      <a:endParaRPr b="1" sz="16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b="1" lang="en-GB" sz="1600"/>
                        <a:t>0.5669</a:t>
                      </a:r>
                      <a:endParaRPr b="1" sz="1600"/>
                    </a:p>
                  </a:txBody>
                  <a:tcPr marT="91425" marB="91425" marR="91425" marL="91425"/>
                </a:tc>
              </a:tr>
              <a:tr h="458250">
                <a:tc>
                  <a:txBody>
                    <a:bodyPr/>
                    <a:lstStyle/>
                    <a:p>
                      <a:pPr indent="0" lvl="0" marL="0" rtl="0" algn="ctr">
                        <a:lnSpc>
                          <a:spcPct val="115000"/>
                        </a:lnSpc>
                        <a:spcBef>
                          <a:spcPts val="0"/>
                        </a:spcBef>
                        <a:spcAft>
                          <a:spcPts val="0"/>
                        </a:spcAft>
                        <a:buNone/>
                      </a:pPr>
                      <a:r>
                        <a:rPr b="1" lang="en-GB" sz="1600"/>
                        <a:t>3D CNN + MediaPipe</a:t>
                      </a:r>
                      <a:endParaRPr b="1" sz="16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GB" sz="1600"/>
                        <a:t>77.29</a:t>
                      </a:r>
                      <a:endParaRPr sz="16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GB" sz="1600"/>
                        <a:t>1.0922</a:t>
                      </a:r>
                      <a:endParaRPr sz="1600"/>
                    </a:p>
                  </a:txBody>
                  <a:tcPr marT="91425" marB="91425" marR="91425" marL="91425"/>
                </a:tc>
              </a:tr>
              <a:tr h="458250">
                <a:tc>
                  <a:txBody>
                    <a:bodyPr/>
                    <a:lstStyle/>
                    <a:p>
                      <a:pPr indent="0" lvl="0" marL="0" rtl="0" algn="ctr">
                        <a:lnSpc>
                          <a:spcPct val="115000"/>
                        </a:lnSpc>
                        <a:spcBef>
                          <a:spcPts val="0"/>
                        </a:spcBef>
                        <a:spcAft>
                          <a:spcPts val="0"/>
                        </a:spcAft>
                        <a:buNone/>
                      </a:pPr>
                      <a:r>
                        <a:rPr b="1" lang="en-GB" sz="1600"/>
                        <a:t>Xception</a:t>
                      </a:r>
                      <a:endParaRPr b="1" sz="16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GB" sz="1600"/>
                        <a:t>79.63</a:t>
                      </a:r>
                      <a:endParaRPr sz="16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GB" sz="1600"/>
                        <a:t>1.0694</a:t>
                      </a:r>
                      <a:endParaRPr sz="1600"/>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169086" y="1271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Results - </a:t>
            </a:r>
            <a:r>
              <a:rPr lang="en-GB"/>
              <a:t>Best 3 precision classes</a:t>
            </a:r>
            <a:endParaRPr/>
          </a:p>
        </p:txBody>
      </p:sp>
      <p:graphicFrame>
        <p:nvGraphicFramePr>
          <p:cNvPr id="287" name="Google Shape;287;p42"/>
          <p:cNvGraphicFramePr/>
          <p:nvPr/>
        </p:nvGraphicFramePr>
        <p:xfrm>
          <a:off x="255400" y="955738"/>
          <a:ext cx="3000000" cy="3000000"/>
        </p:xfrm>
        <a:graphic>
          <a:graphicData uri="http://schemas.openxmlformats.org/drawingml/2006/table">
            <a:tbl>
              <a:tblPr>
                <a:noFill/>
                <a:tableStyleId>{E5C4C5EB-70B7-422F-9B1E-A10C5D311C8A}</a:tableStyleId>
              </a:tblPr>
              <a:tblGrid>
                <a:gridCol w="2230950"/>
                <a:gridCol w="1060925"/>
                <a:gridCol w="1105075"/>
                <a:gridCol w="1075675"/>
                <a:gridCol w="1105125"/>
                <a:gridCol w="1090350"/>
                <a:gridCol w="1105100"/>
              </a:tblGrid>
              <a:tr h="458250">
                <a:tc>
                  <a:txBody>
                    <a:bodyPr/>
                    <a:lstStyle/>
                    <a:p>
                      <a:pPr indent="0" lvl="0" marL="0" rtl="0" algn="ctr">
                        <a:lnSpc>
                          <a:spcPct val="115000"/>
                        </a:lnSpc>
                        <a:spcBef>
                          <a:spcPts val="0"/>
                        </a:spcBef>
                        <a:spcAft>
                          <a:spcPts val="0"/>
                        </a:spcAft>
                        <a:buNone/>
                      </a:pPr>
                      <a:r>
                        <a:rPr b="1" lang="en-GB" sz="1600"/>
                        <a:t>Architecture</a:t>
                      </a:r>
                      <a:endParaRPr b="1" sz="1600"/>
                    </a:p>
                  </a:txBody>
                  <a:tcPr marT="91425" marB="91425" marR="91425" marL="91425">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600"/>
                        <a:t>Class1</a:t>
                      </a:r>
                      <a:endParaRPr b="1" sz="1600"/>
                    </a:p>
                  </a:txBody>
                  <a:tcPr marT="91425" marB="91425" marR="91425" marL="91425">
                    <a:lnL cap="flat" cmpd="sng" w="9525">
                      <a:solidFill>
                        <a:schemeClr val="dk1"/>
                      </a:solidFill>
                      <a:prstDash val="solid"/>
                      <a:round/>
                      <a:headEnd len="sm" w="sm" type="none"/>
                      <a:tailEnd len="sm" w="sm" type="none"/>
                    </a:lnL>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600"/>
                        <a:t>Accuracy</a:t>
                      </a:r>
                      <a:endParaRPr b="1" sz="16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600"/>
                        <a:t>Class2</a:t>
                      </a:r>
                      <a:endParaRPr b="1" sz="16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600"/>
                        <a:t>Accuracy</a:t>
                      </a:r>
                      <a:endParaRPr b="1" sz="16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600"/>
                        <a:t>Class3</a:t>
                      </a:r>
                      <a:endParaRPr b="1" sz="16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600"/>
                        <a:t>Accuracy</a:t>
                      </a:r>
                      <a:endParaRPr b="1" sz="1600"/>
                    </a:p>
                  </a:txBody>
                  <a:tcPr marT="91425" marB="91425" marR="91425" marL="91425">
                    <a:lnB cap="flat" cmpd="sng" w="9525">
                      <a:solidFill>
                        <a:schemeClr val="dk1"/>
                      </a:solidFill>
                      <a:prstDash val="solid"/>
                      <a:round/>
                      <a:headEnd len="sm" w="sm" type="none"/>
                      <a:tailEnd len="sm" w="sm" type="none"/>
                    </a:lnB>
                  </a:tcPr>
                </a:tc>
              </a:tr>
              <a:tr h="458250">
                <a:tc>
                  <a:txBody>
                    <a:bodyPr/>
                    <a:lstStyle/>
                    <a:p>
                      <a:pPr indent="0" lvl="0" marL="0" rtl="0" algn="ctr">
                        <a:lnSpc>
                          <a:spcPct val="115000"/>
                        </a:lnSpc>
                        <a:spcBef>
                          <a:spcPts val="0"/>
                        </a:spcBef>
                        <a:spcAft>
                          <a:spcPts val="0"/>
                        </a:spcAft>
                        <a:buNone/>
                      </a:pPr>
                      <a:r>
                        <a:rPr b="1" lang="en-GB" sz="1600"/>
                        <a:t>DenseNet201</a:t>
                      </a:r>
                      <a:endParaRPr b="1" sz="1600"/>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GB" sz="500">
                          <a:solidFill>
                            <a:srgbClr val="00FF00"/>
                          </a:solidFill>
                        </a:rPr>
                        <a:t>Yogic_sleep_pose</a:t>
                      </a:r>
                      <a:endParaRPr sz="500">
                        <a:solidFill>
                          <a:srgbClr val="00FF00"/>
                        </a:solidFill>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GB" sz="1600"/>
                        <a:t>100</a:t>
                      </a:r>
                      <a:endParaRPr sz="1600"/>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Clr>
                          <a:schemeClr val="dk1"/>
                        </a:buClr>
                        <a:buSzPts val="1100"/>
                        <a:buFont typeface="Arial"/>
                        <a:buNone/>
                      </a:pPr>
                      <a:r>
                        <a:rPr lang="en-GB" sz="500">
                          <a:solidFill>
                            <a:srgbClr val="D5A6BD"/>
                          </a:solidFill>
                        </a:rPr>
                        <a:t>Warrior_II_Pose_or_Virabhadrasana_II_</a:t>
                      </a:r>
                      <a:endParaRPr sz="1600">
                        <a:solidFill>
                          <a:srgbClr val="E6B8AF"/>
                        </a:solidFill>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GB" sz="1600"/>
                        <a:t>98</a:t>
                      </a:r>
                      <a:endParaRPr sz="1600"/>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GB" sz="500">
                          <a:solidFill>
                            <a:schemeClr val="dk1"/>
                          </a:solidFill>
                        </a:rPr>
                        <a:t>Plow_Pose_or_Halasana_</a:t>
                      </a:r>
                      <a:endParaRPr sz="1600"/>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GB" sz="1600"/>
                        <a:t>97</a:t>
                      </a:r>
                      <a:endParaRPr sz="1600"/>
                    </a:p>
                  </a:txBody>
                  <a:tcPr marT="91425" marB="91425" marR="91425" marL="91425">
                    <a:lnT cap="flat" cmpd="sng" w="9525">
                      <a:solidFill>
                        <a:schemeClr val="dk1"/>
                      </a:solidFill>
                      <a:prstDash val="solid"/>
                      <a:round/>
                      <a:headEnd len="sm" w="sm" type="none"/>
                      <a:tailEnd len="sm" w="sm" type="none"/>
                    </a:lnT>
                  </a:tcPr>
                </a:tc>
              </a:tr>
              <a:tr h="458250">
                <a:tc>
                  <a:txBody>
                    <a:bodyPr/>
                    <a:lstStyle/>
                    <a:p>
                      <a:pPr indent="0" lvl="0" marL="0" rtl="0" algn="ctr">
                        <a:lnSpc>
                          <a:spcPct val="115000"/>
                        </a:lnSpc>
                        <a:spcBef>
                          <a:spcPts val="0"/>
                        </a:spcBef>
                        <a:spcAft>
                          <a:spcPts val="0"/>
                        </a:spcAft>
                        <a:buNone/>
                      </a:pPr>
                      <a:r>
                        <a:rPr b="1" lang="en-GB" sz="1600"/>
                        <a:t>CNN + MobileNetV3</a:t>
                      </a:r>
                      <a:endParaRPr b="1" sz="16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Clr>
                          <a:schemeClr val="dk1"/>
                        </a:buClr>
                        <a:buSzPts val="1100"/>
                        <a:buFont typeface="Arial"/>
                        <a:buNone/>
                      </a:pPr>
                      <a:r>
                        <a:rPr lang="en-GB" sz="500">
                          <a:solidFill>
                            <a:schemeClr val="dk1"/>
                          </a:solidFill>
                        </a:rPr>
                        <a:t>Standing_big_toe_hold_pose_or_Utthita_Padangusthasana</a:t>
                      </a:r>
                      <a:endParaRPr sz="16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Clr>
                          <a:schemeClr val="dk1"/>
                        </a:buClr>
                        <a:buSzPts val="1100"/>
                        <a:buFont typeface="Arial"/>
                        <a:buNone/>
                      </a:pPr>
                      <a:r>
                        <a:rPr lang="en-GB" sz="1600">
                          <a:solidFill>
                            <a:schemeClr val="dk1"/>
                          </a:solidFill>
                        </a:rPr>
                        <a:t>9</a:t>
                      </a:r>
                      <a:r>
                        <a:rPr lang="en-GB" sz="1600">
                          <a:solidFill>
                            <a:schemeClr val="dk1"/>
                          </a:solidFill>
                        </a:rPr>
                        <a:t>8</a:t>
                      </a:r>
                      <a:endParaRPr sz="1600"/>
                    </a:p>
                  </a:txBody>
                  <a:tcPr marT="91425" marB="91425" marR="91425" marL="91425"/>
                </a:tc>
                <a:tc>
                  <a:txBody>
                    <a:bodyPr/>
                    <a:lstStyle/>
                    <a:p>
                      <a:pPr indent="0" lvl="0" marL="0" rtl="0" algn="ctr">
                        <a:lnSpc>
                          <a:spcPct val="115000"/>
                        </a:lnSpc>
                        <a:spcBef>
                          <a:spcPts val="0"/>
                        </a:spcBef>
                        <a:spcAft>
                          <a:spcPts val="0"/>
                        </a:spcAft>
                        <a:buNone/>
                      </a:pPr>
                      <a:r>
                        <a:rPr lang="en-GB" sz="500">
                          <a:solidFill>
                            <a:srgbClr val="0000FF"/>
                          </a:solidFill>
                        </a:rPr>
                        <a:t>Extended_Revolved_Triangle_Pose_or_Utthita_Trikonasana_</a:t>
                      </a:r>
                      <a:endParaRPr sz="1600">
                        <a:solidFill>
                          <a:srgbClr val="0000FF"/>
                        </a:solidFill>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GB" sz="1600">
                          <a:solidFill>
                            <a:schemeClr val="dk1"/>
                          </a:solidFill>
                        </a:rPr>
                        <a:t>94</a:t>
                      </a:r>
                      <a:endParaRPr sz="1600"/>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GB" sz="500">
                          <a:solidFill>
                            <a:srgbClr val="D5A6BD"/>
                          </a:solidFill>
                        </a:rPr>
                        <a:t>Warrior_II_Pose_or_Virabhadrasana_II_</a:t>
                      </a:r>
                      <a:endParaRPr sz="1600">
                        <a:solidFill>
                          <a:srgbClr val="D5A6BD"/>
                        </a:solidFill>
                      </a:endParaRPr>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GB" sz="1600">
                          <a:solidFill>
                            <a:schemeClr val="dk1"/>
                          </a:solidFill>
                        </a:rPr>
                        <a:t>94</a:t>
                      </a:r>
                      <a:endParaRPr sz="1600"/>
                    </a:p>
                  </a:txBody>
                  <a:tcPr marT="91425" marB="91425" marR="91425" marL="91425"/>
                </a:tc>
              </a:tr>
              <a:tr h="458250">
                <a:tc>
                  <a:txBody>
                    <a:bodyPr/>
                    <a:lstStyle/>
                    <a:p>
                      <a:pPr indent="0" lvl="0" marL="0" rtl="0" algn="ctr">
                        <a:lnSpc>
                          <a:spcPct val="115000"/>
                        </a:lnSpc>
                        <a:spcBef>
                          <a:spcPts val="0"/>
                        </a:spcBef>
                        <a:spcAft>
                          <a:spcPts val="0"/>
                        </a:spcAft>
                        <a:buNone/>
                      </a:pPr>
                      <a:r>
                        <a:rPr b="1" lang="en-GB" sz="1600"/>
                        <a:t>MoveNet</a:t>
                      </a:r>
                      <a:endParaRPr b="1" sz="16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GB" sz="500">
                          <a:solidFill>
                            <a:srgbClr val="FF0000"/>
                          </a:solidFill>
                        </a:rPr>
                        <a:t>Extended_Puppy_Pose_or_Uttana_Shishosana_</a:t>
                      </a:r>
                      <a:endParaRPr b="1" sz="1600">
                        <a:solidFill>
                          <a:srgbClr val="FF0000"/>
                        </a:solidFill>
                      </a:endParaRPr>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GB" sz="1600"/>
                        <a:t>100</a:t>
                      </a:r>
                      <a:endParaRPr sz="1600"/>
                    </a:p>
                  </a:txBody>
                  <a:tcPr marT="91425" marB="91425" marR="91425" marL="91425"/>
                </a:tc>
                <a:tc>
                  <a:txBody>
                    <a:bodyPr/>
                    <a:lstStyle/>
                    <a:p>
                      <a:pPr indent="0" lvl="0" marL="0" rtl="0" algn="ctr">
                        <a:lnSpc>
                          <a:spcPct val="115000"/>
                        </a:lnSpc>
                        <a:spcBef>
                          <a:spcPts val="0"/>
                        </a:spcBef>
                        <a:spcAft>
                          <a:spcPts val="0"/>
                        </a:spcAft>
                        <a:buNone/>
                      </a:pPr>
                      <a:r>
                        <a:rPr lang="en-GB" sz="500">
                          <a:solidFill>
                            <a:srgbClr val="00FF00"/>
                          </a:solidFill>
                        </a:rPr>
                        <a:t>Yogic_sleep_pose</a:t>
                      </a:r>
                      <a:endParaRPr sz="500">
                        <a:solidFill>
                          <a:srgbClr val="00FF00"/>
                        </a:solidFill>
                      </a:endParaRPr>
                    </a:p>
                  </a:txBody>
                  <a:tcPr marT="91425" marB="91425" marR="91425" marL="91425"/>
                </a:tc>
                <a:tc>
                  <a:txBody>
                    <a:bodyPr/>
                    <a:lstStyle/>
                    <a:p>
                      <a:pPr indent="0" lvl="0" marL="0" rtl="0" algn="ctr">
                        <a:lnSpc>
                          <a:spcPct val="115000"/>
                        </a:lnSpc>
                        <a:spcBef>
                          <a:spcPts val="0"/>
                        </a:spcBef>
                        <a:spcAft>
                          <a:spcPts val="0"/>
                        </a:spcAft>
                        <a:buNone/>
                      </a:pPr>
                      <a:r>
                        <a:rPr lang="en-GB" sz="1600"/>
                        <a:t>100</a:t>
                      </a:r>
                      <a:endParaRPr sz="1600"/>
                    </a:p>
                  </a:txBody>
                  <a:tcPr marT="91425" marB="91425" marR="91425" marL="91425"/>
                </a:tc>
                <a:tc>
                  <a:txBody>
                    <a:bodyPr/>
                    <a:lstStyle/>
                    <a:p>
                      <a:pPr indent="0" lvl="0" marL="0" marR="0" rtl="0" algn="ctr">
                        <a:lnSpc>
                          <a:spcPct val="115000"/>
                        </a:lnSpc>
                        <a:spcBef>
                          <a:spcPts val="0"/>
                        </a:spcBef>
                        <a:spcAft>
                          <a:spcPts val="0"/>
                        </a:spcAft>
                        <a:buNone/>
                      </a:pPr>
                      <a:r>
                        <a:rPr lang="en-GB" sz="500">
                          <a:solidFill>
                            <a:schemeClr val="dk1"/>
                          </a:solidFill>
                        </a:rPr>
                        <a:t>viparita_virabhadrasana_or_reverse_warrior_pose -</a:t>
                      </a:r>
                      <a:endParaRPr sz="5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GB" sz="1600"/>
                        <a:t>100</a:t>
                      </a:r>
                      <a:endParaRPr sz="1600"/>
                    </a:p>
                  </a:txBody>
                  <a:tcPr marT="91425" marB="91425" marR="91425" marL="91425"/>
                </a:tc>
              </a:tr>
              <a:tr h="458250">
                <a:tc>
                  <a:txBody>
                    <a:bodyPr/>
                    <a:lstStyle/>
                    <a:p>
                      <a:pPr indent="0" lvl="0" marL="0" rtl="0" algn="ctr">
                        <a:lnSpc>
                          <a:spcPct val="115000"/>
                        </a:lnSpc>
                        <a:spcBef>
                          <a:spcPts val="0"/>
                        </a:spcBef>
                        <a:spcAft>
                          <a:spcPts val="0"/>
                        </a:spcAft>
                        <a:buNone/>
                      </a:pPr>
                      <a:r>
                        <a:rPr b="1" lang="en-GB" sz="1600"/>
                        <a:t>3D CNN + MediaPipe</a:t>
                      </a:r>
                      <a:endParaRPr b="1" sz="16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GB" sz="500">
                          <a:solidFill>
                            <a:schemeClr val="dk1"/>
                          </a:solidFill>
                        </a:rPr>
                        <a:t>Staff_Pose_or_Dandasana_</a:t>
                      </a:r>
                      <a:endParaRPr sz="500">
                        <a:solidFill>
                          <a:schemeClr val="dk1"/>
                        </a:solidFill>
                      </a:endParaRPr>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GB" sz="1600"/>
                        <a:t>100</a:t>
                      </a:r>
                      <a:endParaRPr sz="1600"/>
                    </a:p>
                  </a:txBody>
                  <a:tcPr marT="91425" marB="91425" marR="91425" marL="91425"/>
                </a:tc>
                <a:tc>
                  <a:txBody>
                    <a:bodyPr/>
                    <a:lstStyle/>
                    <a:p>
                      <a:pPr indent="0" lvl="0" marL="0" marR="0" rtl="0" algn="ctr">
                        <a:lnSpc>
                          <a:spcPct val="115000"/>
                        </a:lnSpc>
                        <a:spcBef>
                          <a:spcPts val="0"/>
                        </a:spcBef>
                        <a:spcAft>
                          <a:spcPts val="0"/>
                        </a:spcAft>
                        <a:buNone/>
                      </a:pPr>
                      <a:r>
                        <a:rPr lang="en-GB" sz="500">
                          <a:solidFill>
                            <a:schemeClr val="dk1"/>
                          </a:solidFill>
                        </a:rPr>
                        <a:t>Pigeon_Pose_or_Kapotasana_</a:t>
                      </a:r>
                      <a:endParaRPr sz="5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GB" sz="1600"/>
                        <a:t>100</a:t>
                      </a:r>
                      <a:endParaRPr sz="1600"/>
                    </a:p>
                  </a:txBody>
                  <a:tcPr marT="91425" marB="91425" marR="91425" marL="91425"/>
                </a:tc>
                <a:tc>
                  <a:txBody>
                    <a:bodyPr/>
                    <a:lstStyle/>
                    <a:p>
                      <a:pPr indent="0" lvl="0" marL="0" rtl="0" algn="ctr">
                        <a:lnSpc>
                          <a:spcPct val="115000"/>
                        </a:lnSpc>
                        <a:spcBef>
                          <a:spcPts val="0"/>
                        </a:spcBef>
                        <a:spcAft>
                          <a:spcPts val="0"/>
                        </a:spcAft>
                        <a:buNone/>
                      </a:pPr>
                      <a:r>
                        <a:rPr lang="en-GB" sz="500">
                          <a:solidFill>
                            <a:schemeClr val="dk1"/>
                          </a:solidFill>
                        </a:rPr>
                        <a:t>Noose_Pose_or_Pasasana_</a:t>
                      </a:r>
                      <a:endParaRPr sz="1600"/>
                    </a:p>
                  </a:txBody>
                  <a:tcPr marT="91425" marB="91425" marR="91425" marL="91425"/>
                </a:tc>
                <a:tc>
                  <a:txBody>
                    <a:bodyPr/>
                    <a:lstStyle/>
                    <a:p>
                      <a:pPr indent="0" lvl="0" marL="0" rtl="0" algn="ctr">
                        <a:lnSpc>
                          <a:spcPct val="115000"/>
                        </a:lnSpc>
                        <a:spcBef>
                          <a:spcPts val="0"/>
                        </a:spcBef>
                        <a:spcAft>
                          <a:spcPts val="0"/>
                        </a:spcAft>
                        <a:buNone/>
                      </a:pPr>
                      <a:r>
                        <a:rPr lang="en-GB" sz="1600"/>
                        <a:t>100</a:t>
                      </a:r>
                      <a:endParaRPr sz="1600"/>
                    </a:p>
                  </a:txBody>
                  <a:tcPr marT="91425" marB="91425" marR="91425" marL="91425"/>
                </a:tc>
              </a:tr>
              <a:tr h="458250">
                <a:tc>
                  <a:txBody>
                    <a:bodyPr/>
                    <a:lstStyle/>
                    <a:p>
                      <a:pPr indent="0" lvl="0" marL="0" rtl="0" algn="ctr">
                        <a:lnSpc>
                          <a:spcPct val="115000"/>
                        </a:lnSpc>
                        <a:spcBef>
                          <a:spcPts val="0"/>
                        </a:spcBef>
                        <a:spcAft>
                          <a:spcPts val="0"/>
                        </a:spcAft>
                        <a:buNone/>
                      </a:pPr>
                      <a:r>
                        <a:rPr b="1" lang="en-GB" sz="1600"/>
                        <a:t>Xception</a:t>
                      </a:r>
                      <a:endParaRPr b="1" sz="1600"/>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GB" sz="500">
                          <a:solidFill>
                            <a:srgbClr val="FF0000"/>
                          </a:solidFill>
                        </a:rPr>
                        <a:t>Extended_Puppy_Pose_or_Uttana_Shishosana_</a:t>
                      </a:r>
                      <a:endParaRPr sz="500">
                        <a:solidFill>
                          <a:srgbClr val="FF0000"/>
                        </a:solidFill>
                      </a:endParaRPr>
                    </a:p>
                  </a:txBody>
                  <a:tcPr marT="91425" marB="91425" marR="91425" marL="91425">
                    <a:lnL cap="flat" cmpd="sng" w="9525">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GB" sz="1600"/>
                        <a:t>100</a:t>
                      </a:r>
                      <a:endParaRPr sz="1600"/>
                    </a:p>
                  </a:txBody>
                  <a:tcPr marT="91425" marB="91425" marR="91425" marL="91425"/>
                </a:tc>
                <a:tc>
                  <a:txBody>
                    <a:bodyPr/>
                    <a:lstStyle/>
                    <a:p>
                      <a:pPr indent="0" lvl="0" marL="0" marR="0" rtl="0" algn="ctr">
                        <a:lnSpc>
                          <a:spcPct val="115000"/>
                        </a:lnSpc>
                        <a:spcBef>
                          <a:spcPts val="0"/>
                        </a:spcBef>
                        <a:spcAft>
                          <a:spcPts val="0"/>
                        </a:spcAft>
                        <a:buNone/>
                      </a:pPr>
                      <a:r>
                        <a:rPr lang="en-GB" sz="500">
                          <a:solidFill>
                            <a:schemeClr val="dk1"/>
                          </a:solidFill>
                        </a:rPr>
                        <a:t>Downward-Facing_Dog_pose_or_Adho_Mukha_Svanasana_</a:t>
                      </a:r>
                      <a:endParaRPr sz="5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GB" sz="1600"/>
                        <a:t>98</a:t>
                      </a:r>
                      <a:endParaRPr sz="1600"/>
                    </a:p>
                  </a:txBody>
                  <a:tcPr marT="91425" marB="91425" marR="91425" marL="91425"/>
                </a:tc>
                <a:tc>
                  <a:txBody>
                    <a:bodyPr/>
                    <a:lstStyle/>
                    <a:p>
                      <a:pPr indent="0" lvl="0" marL="0" marR="0" rtl="0" algn="ctr">
                        <a:lnSpc>
                          <a:spcPct val="115000"/>
                        </a:lnSpc>
                        <a:spcBef>
                          <a:spcPts val="0"/>
                        </a:spcBef>
                        <a:spcAft>
                          <a:spcPts val="0"/>
                        </a:spcAft>
                        <a:buNone/>
                      </a:pPr>
                      <a:r>
                        <a:rPr lang="en-GB" sz="500">
                          <a:solidFill>
                            <a:srgbClr val="0000FF"/>
                          </a:solidFill>
                        </a:rPr>
                        <a:t>Extended_Revolved_Triangle_Pose_or_Utthita_Trikonasana_</a:t>
                      </a:r>
                      <a:endParaRPr sz="500">
                        <a:solidFill>
                          <a:srgbClr val="0000FF"/>
                        </a:solidFill>
                      </a:endParaRPr>
                    </a:p>
                  </a:txBody>
                  <a:tcPr marT="91425" marB="91425" marR="91425" marL="91425"/>
                </a:tc>
                <a:tc>
                  <a:txBody>
                    <a:bodyPr/>
                    <a:lstStyle/>
                    <a:p>
                      <a:pPr indent="0" lvl="0" marL="0" rtl="0" algn="ctr">
                        <a:lnSpc>
                          <a:spcPct val="115000"/>
                        </a:lnSpc>
                        <a:spcBef>
                          <a:spcPts val="0"/>
                        </a:spcBef>
                        <a:spcAft>
                          <a:spcPts val="0"/>
                        </a:spcAft>
                        <a:buNone/>
                      </a:pPr>
                      <a:r>
                        <a:rPr lang="en-GB" sz="1600"/>
                        <a:t>97</a:t>
                      </a:r>
                      <a:endParaRPr sz="1600"/>
                    </a:p>
                  </a:txBody>
                  <a:tcPr marT="91425" marB="91425" marR="91425" marL="91425"/>
                </a:tc>
              </a:tr>
            </a:tbl>
          </a:graphicData>
        </a:graphic>
      </p:graphicFrame>
      <p:sp>
        <p:nvSpPr>
          <p:cNvPr id="288" name="Google Shape;288;p42"/>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Klaus Yu</a:t>
            </a:r>
            <a:r>
              <a:rPr lang="en-GB" sz="800">
                <a:solidFill>
                  <a:schemeClr val="dk1"/>
                </a:solidFill>
                <a:latin typeface="Arial"/>
                <a:ea typeface="Arial"/>
                <a:cs typeface="Arial"/>
                <a:sym typeface="Arial"/>
              </a:rPr>
              <a:t> (z</a:t>
            </a:r>
            <a:r>
              <a:rPr lang="en-GB" sz="800">
                <a:solidFill>
                  <a:schemeClr val="dk1"/>
                </a:solidFill>
              </a:rPr>
              <a:t>5546743</a:t>
            </a:r>
            <a:r>
              <a:rPr lang="en-GB" sz="800">
                <a:solidFill>
                  <a:schemeClr val="dk1"/>
                </a:solidFill>
                <a:latin typeface="Arial"/>
                <a:ea typeface="Arial"/>
                <a:cs typeface="Arial"/>
                <a:sym typeface="Arial"/>
              </a:rPr>
              <a: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186975" y="-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Best Model - MoveNet</a:t>
            </a:r>
            <a:endParaRPr/>
          </a:p>
        </p:txBody>
      </p:sp>
      <p:sp>
        <p:nvSpPr>
          <p:cNvPr id="294" name="Google Shape;294;p43"/>
          <p:cNvSpPr txBox="1"/>
          <p:nvPr>
            <p:ph idx="1" type="body"/>
          </p:nvPr>
        </p:nvSpPr>
        <p:spPr>
          <a:xfrm>
            <a:off x="628650" y="1369219"/>
            <a:ext cx="7886700" cy="3066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95" name="Google Shape;295;p43"/>
          <p:cNvPicPr preferRelativeResize="0"/>
          <p:nvPr/>
        </p:nvPicPr>
        <p:blipFill>
          <a:blip r:embed="rId3">
            <a:alphaModFix/>
          </a:blip>
          <a:stretch>
            <a:fillRect/>
          </a:stretch>
        </p:blipFill>
        <p:spPr>
          <a:xfrm>
            <a:off x="348900" y="3343950"/>
            <a:ext cx="3459649" cy="788350"/>
          </a:xfrm>
          <a:prstGeom prst="rect">
            <a:avLst/>
          </a:prstGeom>
          <a:noFill/>
          <a:ln>
            <a:noFill/>
          </a:ln>
        </p:spPr>
      </p:pic>
      <p:pic>
        <p:nvPicPr>
          <p:cNvPr id="296" name="Google Shape;296;p43"/>
          <p:cNvPicPr preferRelativeResize="0"/>
          <p:nvPr/>
        </p:nvPicPr>
        <p:blipFill>
          <a:blip r:embed="rId4">
            <a:alphaModFix/>
          </a:blip>
          <a:stretch>
            <a:fillRect/>
          </a:stretch>
        </p:blipFill>
        <p:spPr>
          <a:xfrm>
            <a:off x="628650" y="993225"/>
            <a:ext cx="2895226" cy="2171474"/>
          </a:xfrm>
          <a:prstGeom prst="rect">
            <a:avLst/>
          </a:prstGeom>
          <a:noFill/>
          <a:ln>
            <a:noFill/>
          </a:ln>
        </p:spPr>
      </p:pic>
      <p:pic>
        <p:nvPicPr>
          <p:cNvPr id="297" name="Google Shape;297;p43"/>
          <p:cNvPicPr preferRelativeResize="0"/>
          <p:nvPr/>
        </p:nvPicPr>
        <p:blipFill>
          <a:blip r:embed="rId5">
            <a:alphaModFix/>
          </a:blip>
          <a:stretch>
            <a:fillRect/>
          </a:stretch>
        </p:blipFill>
        <p:spPr>
          <a:xfrm>
            <a:off x="3847800" y="922700"/>
            <a:ext cx="5243377" cy="2836749"/>
          </a:xfrm>
          <a:prstGeom prst="rect">
            <a:avLst/>
          </a:prstGeom>
          <a:noFill/>
          <a:ln>
            <a:noFill/>
          </a:ln>
        </p:spPr>
      </p:pic>
      <p:pic>
        <p:nvPicPr>
          <p:cNvPr id="298" name="Google Shape;298;p43"/>
          <p:cNvPicPr preferRelativeResize="0"/>
          <p:nvPr/>
        </p:nvPicPr>
        <p:blipFill>
          <a:blip r:embed="rId6">
            <a:alphaModFix/>
          </a:blip>
          <a:stretch>
            <a:fillRect/>
          </a:stretch>
        </p:blipFill>
        <p:spPr>
          <a:xfrm>
            <a:off x="2594300" y="3246625"/>
            <a:ext cx="1153175" cy="97325"/>
          </a:xfrm>
          <a:prstGeom prst="rect">
            <a:avLst/>
          </a:prstGeom>
          <a:noFill/>
          <a:ln>
            <a:noFill/>
          </a:ln>
        </p:spPr>
      </p:pic>
      <p:sp>
        <p:nvSpPr>
          <p:cNvPr id="299" name="Google Shape;299;p43"/>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Klaus Yu</a:t>
            </a:r>
            <a:r>
              <a:rPr lang="en-GB" sz="800">
                <a:solidFill>
                  <a:schemeClr val="dk1"/>
                </a:solidFill>
                <a:latin typeface="Arial"/>
                <a:ea typeface="Arial"/>
                <a:cs typeface="Arial"/>
                <a:sym typeface="Arial"/>
              </a:rPr>
              <a:t> (z</a:t>
            </a:r>
            <a:r>
              <a:rPr lang="en-GB" sz="800">
                <a:solidFill>
                  <a:schemeClr val="dk1"/>
                </a:solidFill>
              </a:rPr>
              <a:t>5546743</a:t>
            </a:r>
            <a:r>
              <a:rPr lang="en-GB" sz="800">
                <a:solidFill>
                  <a:schemeClr val="dk1"/>
                </a:solidFill>
                <a:latin typeface="Arial"/>
                <a:ea typeface="Arial"/>
                <a:cs typeface="Arial"/>
                <a:sym typeface="Arial"/>
              </a:rPr>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182025" y="382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Grad-Cam Visualization</a:t>
            </a:r>
            <a:endParaRPr/>
          </a:p>
        </p:txBody>
      </p:sp>
      <p:sp>
        <p:nvSpPr>
          <p:cNvPr id="305" name="Google Shape;305;p44"/>
          <p:cNvSpPr txBox="1"/>
          <p:nvPr>
            <p:ph idx="1" type="body"/>
          </p:nvPr>
        </p:nvSpPr>
        <p:spPr>
          <a:xfrm>
            <a:off x="260525" y="1120369"/>
            <a:ext cx="7886700" cy="30660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AutoNum type="arabicPeriod"/>
            </a:pPr>
            <a:r>
              <a:rPr lang="en-GB" sz="1500"/>
              <a:t>Explain model decisions</a:t>
            </a:r>
            <a:endParaRPr sz="1500"/>
          </a:p>
          <a:p>
            <a:pPr indent="0" lvl="0" marL="0" rtl="0" algn="l">
              <a:spcBef>
                <a:spcPts val="800"/>
              </a:spcBef>
              <a:spcAft>
                <a:spcPts val="0"/>
              </a:spcAft>
              <a:buNone/>
            </a:pPr>
            <a:r>
              <a:t/>
            </a:r>
            <a:endParaRPr sz="1500"/>
          </a:p>
          <a:p>
            <a:pPr indent="-323850" lvl="0" marL="457200" rtl="0" algn="l">
              <a:spcBef>
                <a:spcPts val="800"/>
              </a:spcBef>
              <a:spcAft>
                <a:spcPts val="0"/>
              </a:spcAft>
              <a:buSzPts val="1500"/>
              <a:buAutoNum type="arabicPeriod"/>
            </a:pPr>
            <a:r>
              <a:rPr lang="en-GB" sz="1500"/>
              <a:t>Discover model bias</a:t>
            </a:r>
            <a:endParaRPr sz="1500"/>
          </a:p>
          <a:p>
            <a:pPr indent="0" lvl="0" marL="0" rtl="0" algn="l">
              <a:spcBef>
                <a:spcPts val="800"/>
              </a:spcBef>
              <a:spcAft>
                <a:spcPts val="0"/>
              </a:spcAft>
              <a:buNone/>
            </a:pPr>
            <a:r>
              <a:t/>
            </a:r>
            <a:endParaRPr sz="1500"/>
          </a:p>
          <a:p>
            <a:pPr indent="-323850" lvl="0" marL="457200" rtl="0" algn="l">
              <a:spcBef>
                <a:spcPts val="800"/>
              </a:spcBef>
              <a:spcAft>
                <a:spcPts val="0"/>
              </a:spcAft>
              <a:buSzPts val="1500"/>
              <a:buAutoNum type="arabicPeriod"/>
            </a:pPr>
            <a:r>
              <a:rPr lang="en-GB" sz="1500"/>
              <a:t>Improve user trust</a:t>
            </a:r>
            <a:endParaRPr sz="1500"/>
          </a:p>
        </p:txBody>
      </p:sp>
      <p:pic>
        <p:nvPicPr>
          <p:cNvPr id="306" name="Google Shape;306;p44"/>
          <p:cNvPicPr preferRelativeResize="0"/>
          <p:nvPr/>
        </p:nvPicPr>
        <p:blipFill>
          <a:blip r:embed="rId3">
            <a:alphaModFix/>
          </a:blip>
          <a:stretch>
            <a:fillRect/>
          </a:stretch>
        </p:blipFill>
        <p:spPr>
          <a:xfrm>
            <a:off x="2988950" y="855750"/>
            <a:ext cx="6061299" cy="3595251"/>
          </a:xfrm>
          <a:prstGeom prst="rect">
            <a:avLst/>
          </a:prstGeom>
          <a:noFill/>
          <a:ln>
            <a:noFill/>
          </a:ln>
        </p:spPr>
      </p:pic>
      <p:sp>
        <p:nvSpPr>
          <p:cNvPr id="307" name="Google Shape;307;p44"/>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Klaus Yu</a:t>
            </a:r>
            <a:r>
              <a:rPr lang="en-GB" sz="800">
                <a:solidFill>
                  <a:schemeClr val="dk1"/>
                </a:solidFill>
                <a:latin typeface="Arial"/>
                <a:ea typeface="Arial"/>
                <a:cs typeface="Arial"/>
                <a:sym typeface="Arial"/>
              </a:rPr>
              <a:t> (z</a:t>
            </a:r>
            <a:r>
              <a:rPr lang="en-GB" sz="800">
                <a:solidFill>
                  <a:schemeClr val="dk1"/>
                </a:solidFill>
              </a:rPr>
              <a:t>5546743</a:t>
            </a:r>
            <a:r>
              <a:rPr lang="en-GB" sz="800">
                <a:solidFill>
                  <a:schemeClr val="dk1"/>
                </a:solidFill>
                <a:latin typeface="Arial"/>
                <a:ea typeface="Arial"/>
                <a:cs typeface="Arial"/>
                <a:sym typeface="Arial"/>
              </a:rPr>
              <a:t>)</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173725" y="102400"/>
            <a:ext cx="6188400" cy="4773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50761"/>
              <a:buFont typeface="Arial"/>
              <a:buNone/>
            </a:pPr>
            <a:r>
              <a:rPr lang="en-GB"/>
              <a:t>Discussion</a:t>
            </a:r>
            <a:r>
              <a:rPr lang="en-GB"/>
              <a:t>_</a:t>
            </a:r>
            <a:r>
              <a:rPr lang="en-GB" sz="2188"/>
              <a:t>Accuracy&amp;loss</a:t>
            </a:r>
            <a:endParaRPr sz="2188"/>
          </a:p>
        </p:txBody>
      </p:sp>
      <p:sp>
        <p:nvSpPr>
          <p:cNvPr id="313" name="Google Shape;313;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314" name="Google Shape;314;p45"/>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Yi Zhao</a:t>
            </a:r>
            <a:r>
              <a:rPr lang="en-GB" sz="800">
                <a:solidFill>
                  <a:schemeClr val="dk1"/>
                </a:solidFill>
                <a:latin typeface="Arial"/>
                <a:ea typeface="Arial"/>
                <a:cs typeface="Arial"/>
                <a:sym typeface="Arial"/>
              </a:rPr>
              <a:t> (z</a:t>
            </a:r>
            <a:r>
              <a:rPr lang="en-GB" sz="800">
                <a:solidFill>
                  <a:schemeClr val="dk1"/>
                </a:solidFill>
              </a:rPr>
              <a:t>5530832</a:t>
            </a:r>
            <a:r>
              <a:rPr lang="en-GB" sz="800">
                <a:solidFill>
                  <a:schemeClr val="dk1"/>
                </a:solidFill>
                <a:latin typeface="Arial"/>
                <a:ea typeface="Arial"/>
                <a:cs typeface="Arial"/>
                <a:sym typeface="Arial"/>
              </a:rPr>
              <a:t>)</a:t>
            </a:r>
            <a:endParaRPr sz="1100"/>
          </a:p>
        </p:txBody>
      </p:sp>
      <p:pic>
        <p:nvPicPr>
          <p:cNvPr id="315" name="Google Shape;315;p45"/>
          <p:cNvPicPr preferRelativeResize="0"/>
          <p:nvPr/>
        </p:nvPicPr>
        <p:blipFill>
          <a:blip r:embed="rId3">
            <a:alphaModFix/>
          </a:blip>
          <a:stretch>
            <a:fillRect/>
          </a:stretch>
        </p:blipFill>
        <p:spPr>
          <a:xfrm>
            <a:off x="173723" y="808000"/>
            <a:ext cx="2302656" cy="1675459"/>
          </a:xfrm>
          <a:prstGeom prst="rect">
            <a:avLst/>
          </a:prstGeom>
          <a:noFill/>
          <a:ln>
            <a:noFill/>
          </a:ln>
        </p:spPr>
      </p:pic>
      <p:pic>
        <p:nvPicPr>
          <p:cNvPr id="316" name="Google Shape;316;p45"/>
          <p:cNvPicPr preferRelativeResize="0"/>
          <p:nvPr/>
        </p:nvPicPr>
        <p:blipFill rotWithShape="1">
          <a:blip r:embed="rId4">
            <a:alphaModFix/>
          </a:blip>
          <a:srcRect b="0" l="-3770" r="3770" t="0"/>
          <a:stretch/>
        </p:blipFill>
        <p:spPr>
          <a:xfrm>
            <a:off x="49425" y="2368937"/>
            <a:ext cx="2386574" cy="1736533"/>
          </a:xfrm>
          <a:prstGeom prst="rect">
            <a:avLst/>
          </a:prstGeom>
          <a:noFill/>
          <a:ln>
            <a:noFill/>
          </a:ln>
        </p:spPr>
      </p:pic>
      <p:pic>
        <p:nvPicPr>
          <p:cNvPr id="317" name="Google Shape;317;p45"/>
          <p:cNvPicPr preferRelativeResize="0"/>
          <p:nvPr/>
        </p:nvPicPr>
        <p:blipFill>
          <a:blip r:embed="rId5">
            <a:alphaModFix/>
          </a:blip>
          <a:stretch>
            <a:fillRect/>
          </a:stretch>
        </p:blipFill>
        <p:spPr>
          <a:xfrm>
            <a:off x="2530090" y="2475200"/>
            <a:ext cx="1885663" cy="1613375"/>
          </a:xfrm>
          <a:prstGeom prst="rect">
            <a:avLst/>
          </a:prstGeom>
          <a:noFill/>
          <a:ln>
            <a:noFill/>
          </a:ln>
        </p:spPr>
      </p:pic>
      <p:pic>
        <p:nvPicPr>
          <p:cNvPr id="318" name="Google Shape;318;p45"/>
          <p:cNvPicPr preferRelativeResize="0"/>
          <p:nvPr/>
        </p:nvPicPr>
        <p:blipFill>
          <a:blip r:embed="rId6">
            <a:alphaModFix/>
          </a:blip>
          <a:stretch>
            <a:fillRect/>
          </a:stretch>
        </p:blipFill>
        <p:spPr>
          <a:xfrm>
            <a:off x="2509750" y="821059"/>
            <a:ext cx="1926346" cy="1649336"/>
          </a:xfrm>
          <a:prstGeom prst="rect">
            <a:avLst/>
          </a:prstGeom>
          <a:noFill/>
          <a:ln>
            <a:noFill/>
          </a:ln>
        </p:spPr>
      </p:pic>
      <p:pic>
        <p:nvPicPr>
          <p:cNvPr id="319" name="Google Shape;319;p45"/>
          <p:cNvPicPr preferRelativeResize="0"/>
          <p:nvPr/>
        </p:nvPicPr>
        <p:blipFill>
          <a:blip r:embed="rId7">
            <a:alphaModFix/>
          </a:blip>
          <a:stretch>
            <a:fillRect/>
          </a:stretch>
        </p:blipFill>
        <p:spPr>
          <a:xfrm>
            <a:off x="3265332" y="725451"/>
            <a:ext cx="597357" cy="90803"/>
          </a:xfrm>
          <a:prstGeom prst="rect">
            <a:avLst/>
          </a:prstGeom>
          <a:noFill/>
          <a:ln>
            <a:noFill/>
          </a:ln>
        </p:spPr>
      </p:pic>
      <p:sp>
        <p:nvSpPr>
          <p:cNvPr id="320" name="Google Shape;320;p45"/>
          <p:cNvSpPr txBox="1"/>
          <p:nvPr/>
        </p:nvSpPr>
        <p:spPr>
          <a:xfrm>
            <a:off x="5201236" y="678025"/>
            <a:ext cx="8412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800">
                <a:solidFill>
                  <a:schemeClr val="dk1"/>
                </a:solidFill>
                <a:latin typeface="Calibri"/>
                <a:ea typeface="Calibri"/>
                <a:cs typeface="Calibri"/>
                <a:sym typeface="Calibri"/>
              </a:rPr>
              <a:t>D</a:t>
            </a:r>
            <a:r>
              <a:rPr b="1" lang="en-GB" sz="800">
                <a:solidFill>
                  <a:schemeClr val="dk1"/>
                </a:solidFill>
                <a:latin typeface="Calibri"/>
                <a:ea typeface="Calibri"/>
                <a:cs typeface="Calibri"/>
                <a:sym typeface="Calibri"/>
              </a:rPr>
              <a:t>ensenet 201</a:t>
            </a:r>
            <a:endParaRPr b="1" sz="800">
              <a:solidFill>
                <a:schemeClr val="dk1"/>
              </a:solidFill>
              <a:latin typeface="Calibri"/>
              <a:ea typeface="Calibri"/>
              <a:cs typeface="Calibri"/>
              <a:sym typeface="Calibri"/>
            </a:endParaRPr>
          </a:p>
        </p:txBody>
      </p:sp>
      <p:sp>
        <p:nvSpPr>
          <p:cNvPr id="321" name="Google Shape;321;p45"/>
          <p:cNvSpPr txBox="1"/>
          <p:nvPr/>
        </p:nvSpPr>
        <p:spPr>
          <a:xfrm>
            <a:off x="7049553" y="649050"/>
            <a:ext cx="1100100" cy="2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dk1"/>
                </a:solidFill>
                <a:latin typeface="Calibri"/>
                <a:ea typeface="Calibri"/>
                <a:cs typeface="Calibri"/>
                <a:sym typeface="Calibri"/>
              </a:rPr>
              <a:t>3DCNN + Mediapipe</a:t>
            </a:r>
            <a:endParaRPr b="1" sz="800">
              <a:solidFill>
                <a:schemeClr val="dk1"/>
              </a:solidFill>
              <a:latin typeface="Calibri"/>
              <a:ea typeface="Calibri"/>
              <a:cs typeface="Calibri"/>
              <a:sym typeface="Calibri"/>
            </a:endParaRPr>
          </a:p>
        </p:txBody>
      </p:sp>
      <p:pic>
        <p:nvPicPr>
          <p:cNvPr id="322" name="Google Shape;322;p45"/>
          <p:cNvPicPr preferRelativeResize="0"/>
          <p:nvPr/>
        </p:nvPicPr>
        <p:blipFill rotWithShape="1">
          <a:blip r:embed="rId8">
            <a:alphaModFix/>
          </a:blip>
          <a:srcRect b="6426" l="2521" r="8990" t="4802"/>
          <a:stretch/>
        </p:blipFill>
        <p:spPr>
          <a:xfrm>
            <a:off x="6807550" y="892650"/>
            <a:ext cx="1850275" cy="1506154"/>
          </a:xfrm>
          <a:prstGeom prst="rect">
            <a:avLst/>
          </a:prstGeom>
          <a:noFill/>
          <a:ln>
            <a:noFill/>
          </a:ln>
        </p:spPr>
      </p:pic>
      <p:pic>
        <p:nvPicPr>
          <p:cNvPr id="323" name="Google Shape;323;p45"/>
          <p:cNvPicPr preferRelativeResize="0"/>
          <p:nvPr/>
        </p:nvPicPr>
        <p:blipFill rotWithShape="1">
          <a:blip r:embed="rId9">
            <a:alphaModFix/>
          </a:blip>
          <a:srcRect b="7437" l="5624" r="11778" t="3705"/>
          <a:stretch/>
        </p:blipFill>
        <p:spPr>
          <a:xfrm>
            <a:off x="6797525" y="2510100"/>
            <a:ext cx="1885675" cy="1517200"/>
          </a:xfrm>
          <a:prstGeom prst="rect">
            <a:avLst/>
          </a:prstGeom>
          <a:noFill/>
          <a:ln>
            <a:noFill/>
          </a:ln>
        </p:spPr>
      </p:pic>
      <p:pic>
        <p:nvPicPr>
          <p:cNvPr id="324" name="Google Shape;324;p45"/>
          <p:cNvPicPr preferRelativeResize="0"/>
          <p:nvPr/>
        </p:nvPicPr>
        <p:blipFill>
          <a:blip r:embed="rId10">
            <a:alphaModFix/>
          </a:blip>
          <a:stretch>
            <a:fillRect/>
          </a:stretch>
        </p:blipFill>
        <p:spPr>
          <a:xfrm>
            <a:off x="4696700" y="921625"/>
            <a:ext cx="1997576" cy="1449550"/>
          </a:xfrm>
          <a:prstGeom prst="rect">
            <a:avLst/>
          </a:prstGeom>
          <a:noFill/>
          <a:ln>
            <a:noFill/>
          </a:ln>
        </p:spPr>
      </p:pic>
      <p:pic>
        <p:nvPicPr>
          <p:cNvPr id="325" name="Google Shape;325;p45"/>
          <p:cNvPicPr preferRelativeResize="0"/>
          <p:nvPr/>
        </p:nvPicPr>
        <p:blipFill>
          <a:blip r:embed="rId11">
            <a:alphaModFix/>
          </a:blip>
          <a:stretch>
            <a:fillRect/>
          </a:stretch>
        </p:blipFill>
        <p:spPr>
          <a:xfrm>
            <a:off x="4692125" y="2595875"/>
            <a:ext cx="1997575" cy="14012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Motivation</a:t>
            </a:r>
            <a:endParaRPr/>
          </a:p>
        </p:txBody>
      </p:sp>
      <p:sp>
        <p:nvSpPr>
          <p:cNvPr id="150" name="Google Shape;150;p28"/>
          <p:cNvSpPr txBox="1"/>
          <p:nvPr>
            <p:ph idx="1" type="body"/>
          </p:nvPr>
        </p:nvSpPr>
        <p:spPr>
          <a:xfrm>
            <a:off x="222138" y="1004900"/>
            <a:ext cx="5229900" cy="2883000"/>
          </a:xfrm>
          <a:prstGeom prst="rect">
            <a:avLst/>
          </a:prstGeom>
          <a:noFill/>
          <a:ln>
            <a:noFill/>
          </a:ln>
        </p:spPr>
        <p:txBody>
          <a:bodyPr anchorCtr="0" anchor="t" bIns="34275" lIns="68575" spcFirstLastPara="1" rIns="68575" wrap="square" tIns="34275">
            <a:noAutofit/>
          </a:bodyPr>
          <a:lstStyle/>
          <a:p>
            <a:pPr indent="-127000" lvl="0" marL="177800" rtl="0" algn="l">
              <a:spcBef>
                <a:spcPts val="0"/>
              </a:spcBef>
              <a:spcAft>
                <a:spcPts val="0"/>
              </a:spcAft>
              <a:buSzPts val="1400"/>
              <a:buFont typeface="Noto Sans Symbols"/>
              <a:buChar char="⮚"/>
            </a:pPr>
            <a:r>
              <a:rPr lang="en-GB" sz="1400"/>
              <a:t>Yoga pose classification is important in various domains, including fitness, physical therapy, and sports training.</a:t>
            </a:r>
            <a:endParaRPr sz="1400"/>
          </a:p>
          <a:p>
            <a:pPr indent="0" lvl="0" marL="177800" rtl="0" algn="l">
              <a:spcBef>
                <a:spcPts val="0"/>
              </a:spcBef>
              <a:spcAft>
                <a:spcPts val="0"/>
              </a:spcAft>
              <a:buNone/>
            </a:pPr>
            <a:r>
              <a:t/>
            </a:r>
            <a:endParaRPr sz="1400"/>
          </a:p>
          <a:p>
            <a:pPr indent="-127000" lvl="0" marL="177800" rtl="0" algn="l">
              <a:spcBef>
                <a:spcPts val="0"/>
              </a:spcBef>
              <a:spcAft>
                <a:spcPts val="0"/>
              </a:spcAft>
              <a:buSzPts val="1400"/>
              <a:buFont typeface="Noto Sans Symbols"/>
              <a:buChar char="⮚"/>
            </a:pPr>
            <a:r>
              <a:rPr lang="en-GB" sz="1400"/>
              <a:t>Accurate identification of yoga poses enhances posture monitoring, correction, and personalized training programs.</a:t>
            </a:r>
            <a:endParaRPr sz="1400"/>
          </a:p>
          <a:p>
            <a:pPr indent="0" lvl="0" marL="177800" rtl="0" algn="l">
              <a:spcBef>
                <a:spcPts val="0"/>
              </a:spcBef>
              <a:spcAft>
                <a:spcPts val="0"/>
              </a:spcAft>
              <a:buNone/>
            </a:pPr>
            <a:r>
              <a:t/>
            </a:r>
            <a:endParaRPr sz="1400"/>
          </a:p>
          <a:p>
            <a:pPr indent="-127000" lvl="0" marL="177800" rtl="0" algn="l">
              <a:spcBef>
                <a:spcPts val="0"/>
              </a:spcBef>
              <a:spcAft>
                <a:spcPts val="0"/>
              </a:spcAft>
              <a:buSzPts val="1400"/>
              <a:buFont typeface="Noto Sans Symbols"/>
              <a:buChar char="⮚"/>
            </a:pPr>
            <a:r>
              <a:rPr lang="en-GB" sz="1400"/>
              <a:t>Manual classification is time-consuming, prone to errors, and challenging due to the complexity and subtle differences among poses.</a:t>
            </a:r>
            <a:endParaRPr sz="1400"/>
          </a:p>
          <a:p>
            <a:pPr indent="0" lvl="0" marL="177800" rtl="0" algn="l">
              <a:spcBef>
                <a:spcPts val="0"/>
              </a:spcBef>
              <a:spcAft>
                <a:spcPts val="0"/>
              </a:spcAft>
              <a:buNone/>
            </a:pPr>
            <a:r>
              <a:t/>
            </a:r>
            <a:endParaRPr sz="1400"/>
          </a:p>
          <a:p>
            <a:pPr indent="-127000" lvl="0" marL="177800" rtl="0" algn="l">
              <a:spcBef>
                <a:spcPts val="0"/>
              </a:spcBef>
              <a:spcAft>
                <a:spcPts val="0"/>
              </a:spcAft>
              <a:buSzPts val="1400"/>
              <a:buFont typeface="Noto Sans Symbols"/>
              <a:buChar char="⮚"/>
            </a:pPr>
            <a:r>
              <a:rPr lang="en-GB" sz="1400"/>
              <a:t>Automating this process with deep learning provides a more efficient, accurate, and real-time solution.</a:t>
            </a:r>
            <a:endParaRPr sz="1400"/>
          </a:p>
          <a:p>
            <a:pPr indent="0" lvl="0" marL="177800" rtl="0" algn="l">
              <a:spcBef>
                <a:spcPts val="0"/>
              </a:spcBef>
              <a:spcAft>
                <a:spcPts val="0"/>
              </a:spcAft>
              <a:buNone/>
            </a:pPr>
            <a:r>
              <a:t/>
            </a:r>
            <a:endParaRPr sz="1400"/>
          </a:p>
          <a:p>
            <a:pPr indent="-127000" lvl="0" marL="177800" rtl="0" algn="l">
              <a:lnSpc>
                <a:spcPct val="90000"/>
              </a:lnSpc>
              <a:spcBef>
                <a:spcPts val="800"/>
              </a:spcBef>
              <a:spcAft>
                <a:spcPts val="0"/>
              </a:spcAft>
              <a:buClr>
                <a:schemeClr val="dk1"/>
              </a:buClr>
              <a:buSzPts val="1400"/>
              <a:buFont typeface="Noto Sans Symbols"/>
              <a:buChar char="⮚"/>
            </a:pPr>
            <a:r>
              <a:rPr lang="en-GB" sz="1400"/>
              <a:t> One of the </a:t>
            </a:r>
            <a:r>
              <a:rPr lang="en-GB" sz="1400">
                <a:solidFill>
                  <a:srgbClr val="C00000"/>
                </a:solidFill>
              </a:rPr>
              <a:t>core tasks in computer vision</a:t>
            </a:r>
            <a:endParaRPr sz="2400"/>
          </a:p>
        </p:txBody>
      </p:sp>
      <p:sp>
        <p:nvSpPr>
          <p:cNvPr id="151" name="Google Shape;151;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52" name="Google Shape;152;p28"/>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800" u="none" cap="none" strike="noStrike">
                <a:solidFill>
                  <a:schemeClr val="dk1"/>
                </a:solidFill>
                <a:latin typeface="Arial"/>
                <a:ea typeface="Arial"/>
                <a:cs typeface="Arial"/>
                <a:sym typeface="Arial"/>
              </a:rPr>
              <a:t>Presenter: </a:t>
            </a:r>
            <a:r>
              <a:rPr lang="en-GB" sz="800">
                <a:solidFill>
                  <a:schemeClr val="dk1"/>
                </a:solidFill>
              </a:rPr>
              <a:t>Willa(z5464319)</a:t>
            </a:r>
            <a:endParaRPr sz="1100"/>
          </a:p>
        </p:txBody>
      </p:sp>
      <p:pic>
        <p:nvPicPr>
          <p:cNvPr id="153" name="Google Shape;153;p28"/>
          <p:cNvPicPr preferRelativeResize="0"/>
          <p:nvPr/>
        </p:nvPicPr>
        <p:blipFill>
          <a:blip r:embed="rId3">
            <a:alphaModFix/>
          </a:blip>
          <a:stretch>
            <a:fillRect/>
          </a:stretch>
        </p:blipFill>
        <p:spPr>
          <a:xfrm>
            <a:off x="5512250" y="486000"/>
            <a:ext cx="3384850" cy="36074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r>
              <a:rPr lang="en-GB"/>
              <a:t>Discussion</a:t>
            </a:r>
            <a:endParaRPr/>
          </a:p>
          <a:p>
            <a:pPr indent="0" lvl="0" marL="0" rtl="0" algn="l">
              <a:lnSpc>
                <a:spcPct val="90000"/>
              </a:lnSpc>
              <a:spcBef>
                <a:spcPts val="0"/>
              </a:spcBef>
              <a:spcAft>
                <a:spcPts val="0"/>
              </a:spcAft>
              <a:buClr>
                <a:schemeClr val="dk1"/>
              </a:buClr>
              <a:buSzPct val="143478"/>
              <a:buFont typeface="Arial"/>
              <a:buNone/>
            </a:pPr>
            <a:r>
              <a:rPr lang="en-GB"/>
              <a:t>_</a:t>
            </a:r>
            <a:r>
              <a:rPr lang="en-GB" sz="2300"/>
              <a:t>table</a:t>
            </a:r>
            <a:endParaRPr sz="2300"/>
          </a:p>
        </p:txBody>
      </p:sp>
      <p:pic>
        <p:nvPicPr>
          <p:cNvPr id="331" name="Google Shape;331;p46"/>
          <p:cNvPicPr preferRelativeResize="0"/>
          <p:nvPr/>
        </p:nvPicPr>
        <p:blipFill>
          <a:blip r:embed="rId3">
            <a:alphaModFix/>
          </a:blip>
          <a:stretch>
            <a:fillRect/>
          </a:stretch>
        </p:blipFill>
        <p:spPr>
          <a:xfrm>
            <a:off x="2658375" y="102400"/>
            <a:ext cx="5214851" cy="4397601"/>
          </a:xfrm>
          <a:prstGeom prst="rect">
            <a:avLst/>
          </a:prstGeom>
          <a:noFill/>
          <a:ln>
            <a:noFill/>
          </a:ln>
        </p:spPr>
      </p:pic>
      <p:sp>
        <p:nvSpPr>
          <p:cNvPr id="332" name="Google Shape;332;p46"/>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Yi Zhao</a:t>
            </a:r>
            <a:r>
              <a:rPr lang="en-GB" sz="800">
                <a:solidFill>
                  <a:schemeClr val="dk1"/>
                </a:solidFill>
                <a:latin typeface="Arial"/>
                <a:ea typeface="Arial"/>
                <a:cs typeface="Arial"/>
                <a:sym typeface="Arial"/>
              </a:rPr>
              <a:t> (z</a:t>
            </a:r>
            <a:r>
              <a:rPr lang="en-GB" sz="800">
                <a:solidFill>
                  <a:schemeClr val="dk1"/>
                </a:solidFill>
              </a:rPr>
              <a:t>5530832</a:t>
            </a:r>
            <a:r>
              <a:rPr lang="en-GB" sz="800">
                <a:solidFill>
                  <a:schemeClr val="dk1"/>
                </a:solidFill>
                <a:latin typeface="Arial"/>
                <a:ea typeface="Arial"/>
                <a:cs typeface="Arial"/>
                <a:sym typeface="Arial"/>
              </a:rPr>
              <a: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64100" y="-6"/>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Arial"/>
              <a:buNone/>
            </a:pPr>
            <a:r>
              <a:rPr lang="en-GB"/>
              <a:t>Conclusion</a:t>
            </a:r>
            <a:endParaRPr/>
          </a:p>
        </p:txBody>
      </p:sp>
      <p:sp>
        <p:nvSpPr>
          <p:cNvPr id="338" name="Google Shape;338;p47"/>
          <p:cNvSpPr txBox="1"/>
          <p:nvPr>
            <p:ph idx="1" type="body"/>
          </p:nvPr>
        </p:nvSpPr>
        <p:spPr>
          <a:xfrm>
            <a:off x="335675" y="778851"/>
            <a:ext cx="7886700" cy="3404400"/>
          </a:xfrm>
          <a:prstGeom prst="rect">
            <a:avLst/>
          </a:prstGeom>
        </p:spPr>
        <p:txBody>
          <a:bodyPr anchorCtr="0" anchor="t" bIns="34275" lIns="68575" spcFirstLastPara="1" rIns="68575" wrap="square" tIns="34275">
            <a:normAutofit/>
          </a:bodyPr>
          <a:lstStyle/>
          <a:p>
            <a:pPr indent="0" lvl="0" marL="457200" rtl="0" algn="l">
              <a:lnSpc>
                <a:spcPct val="115000"/>
              </a:lnSpc>
              <a:spcBef>
                <a:spcPts val="1200"/>
              </a:spcBef>
              <a:spcAft>
                <a:spcPts val="0"/>
              </a:spcAft>
              <a:buClr>
                <a:schemeClr val="dk1"/>
              </a:buClr>
              <a:buSzPts val="1100"/>
              <a:buFont typeface="Arial"/>
              <a:buNone/>
            </a:pPr>
            <a:r>
              <a:rPr b="1" lang="en-GB" sz="1200"/>
              <a:t>MoveNet-based Pose Model</a:t>
            </a:r>
            <a:r>
              <a:rPr lang="en-GB" sz="1200"/>
              <a:t> is the best choice for posture classification and real-time tracking, suitable for dynamic detection.</a:t>
            </a:r>
            <a:endParaRPr sz="1200"/>
          </a:p>
          <a:p>
            <a:pPr indent="0" lvl="0" marL="457200" rtl="0" algn="l">
              <a:lnSpc>
                <a:spcPct val="115000"/>
              </a:lnSpc>
              <a:spcBef>
                <a:spcPts val="1200"/>
              </a:spcBef>
              <a:spcAft>
                <a:spcPts val="0"/>
              </a:spcAft>
              <a:buClr>
                <a:schemeClr val="dk1"/>
              </a:buClr>
              <a:buSzPts val="1100"/>
              <a:buFont typeface="Arial"/>
              <a:buNone/>
            </a:pPr>
            <a:r>
              <a:rPr b="1" lang="en-GB" sz="1100"/>
              <a:t>CNN+MediaPipe</a:t>
            </a:r>
            <a:r>
              <a:rPr lang="en-GB" sz="1100"/>
              <a:t> provides accurate keypoint detection for general pose estimation, adaptable but less specialized for specific postures.</a:t>
            </a:r>
            <a:endParaRPr b="1" sz="1200"/>
          </a:p>
          <a:p>
            <a:pPr indent="0" lvl="0" marL="457200" rtl="0" algn="l">
              <a:lnSpc>
                <a:spcPct val="115000"/>
              </a:lnSpc>
              <a:spcBef>
                <a:spcPts val="1200"/>
              </a:spcBef>
              <a:spcAft>
                <a:spcPts val="0"/>
              </a:spcAft>
              <a:buClr>
                <a:schemeClr val="dk1"/>
              </a:buClr>
              <a:buSzPts val="1100"/>
              <a:buFont typeface="Arial"/>
              <a:buNone/>
            </a:pPr>
            <a:r>
              <a:rPr b="1" lang="en-GB" sz="1200"/>
              <a:t>MobileNetV3</a:t>
            </a:r>
            <a:r>
              <a:rPr lang="en-GB" sz="1200"/>
              <a:t>, </a:t>
            </a:r>
            <a:r>
              <a:rPr b="1" lang="en-GB" sz="1200"/>
              <a:t>Xception</a:t>
            </a:r>
            <a:r>
              <a:rPr lang="en-GB" sz="1200"/>
              <a:t>, and </a:t>
            </a:r>
            <a:r>
              <a:rPr b="1" lang="en-GB" sz="1200"/>
              <a:t>DenseNet 201</a:t>
            </a:r>
            <a:r>
              <a:rPr lang="en-GB" sz="1200"/>
              <a:t> perform well i general classification tasks but are not ideal for specialized posture analysis, especially in real-time applications.</a:t>
            </a:r>
            <a:endParaRPr sz="1200"/>
          </a:p>
          <a:p>
            <a:pPr indent="0" lvl="0" marL="45720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a:p>
        </p:txBody>
      </p:sp>
      <p:pic>
        <p:nvPicPr>
          <p:cNvPr id="339" name="Google Shape;339;p47"/>
          <p:cNvPicPr preferRelativeResize="0"/>
          <p:nvPr/>
        </p:nvPicPr>
        <p:blipFill>
          <a:blip r:embed="rId3">
            <a:alphaModFix/>
          </a:blip>
          <a:stretch>
            <a:fillRect/>
          </a:stretch>
        </p:blipFill>
        <p:spPr>
          <a:xfrm>
            <a:off x="1215550" y="2344750"/>
            <a:ext cx="6712900" cy="2194400"/>
          </a:xfrm>
          <a:prstGeom prst="rect">
            <a:avLst/>
          </a:prstGeom>
          <a:noFill/>
          <a:ln>
            <a:noFill/>
          </a:ln>
        </p:spPr>
      </p:pic>
      <p:sp>
        <p:nvSpPr>
          <p:cNvPr id="340" name="Google Shape;340;p47"/>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Yi Zhao</a:t>
            </a:r>
            <a:r>
              <a:rPr lang="en-GB" sz="800">
                <a:solidFill>
                  <a:schemeClr val="dk1"/>
                </a:solidFill>
                <a:latin typeface="Arial"/>
                <a:ea typeface="Arial"/>
                <a:cs typeface="Arial"/>
                <a:sym typeface="Arial"/>
              </a:rPr>
              <a:t> (z</a:t>
            </a:r>
            <a:r>
              <a:rPr lang="en-GB" sz="800">
                <a:solidFill>
                  <a:schemeClr val="dk1"/>
                </a:solidFill>
              </a:rPr>
              <a:t>5530832</a:t>
            </a:r>
            <a:r>
              <a:rPr lang="en-GB" sz="800">
                <a:solidFill>
                  <a:schemeClr val="dk1"/>
                </a:solidFill>
                <a:latin typeface="Arial"/>
                <a:ea typeface="Arial"/>
                <a:cs typeface="Arial"/>
                <a:sym typeface="Arial"/>
              </a:rPr>
              <a:t>)</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Conclusion</a:t>
            </a:r>
            <a:endParaRPr/>
          </a:p>
        </p:txBody>
      </p:sp>
      <p:sp>
        <p:nvSpPr>
          <p:cNvPr id="346" name="Google Shape;346;p48"/>
          <p:cNvSpPr txBox="1"/>
          <p:nvPr>
            <p:ph idx="1" type="body"/>
          </p:nvPr>
        </p:nvSpPr>
        <p:spPr>
          <a:xfrm>
            <a:off x="173725" y="683550"/>
            <a:ext cx="5765700" cy="3776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1200"/>
              </a:spcBef>
              <a:spcAft>
                <a:spcPts val="0"/>
              </a:spcAft>
              <a:buNone/>
            </a:pPr>
            <a:r>
              <a:rPr b="1" lang="en-GB" sz="1527"/>
              <a:t>Strengths of MoveNet:</a:t>
            </a:r>
            <a:endParaRPr b="1" sz="834"/>
          </a:p>
          <a:p>
            <a:pPr indent="0" lvl="0" marL="457200" rtl="0" algn="l">
              <a:lnSpc>
                <a:spcPct val="115000"/>
              </a:lnSpc>
              <a:spcBef>
                <a:spcPts val="1200"/>
              </a:spcBef>
              <a:spcAft>
                <a:spcPts val="0"/>
              </a:spcAft>
              <a:buNone/>
            </a:pPr>
            <a:r>
              <a:rPr b="1" lang="en-GB" sz="1097"/>
              <a:t>1、Scalability and Efficiency</a:t>
            </a:r>
            <a:r>
              <a:rPr lang="en-GB" sz="1097"/>
              <a:t>: MoveNet is lightweight, real-time, and ideal for mobile and edge deployment.</a:t>
            </a:r>
            <a:br>
              <a:rPr lang="en-GB" sz="1097"/>
            </a:br>
            <a:r>
              <a:rPr b="1" lang="en-GB" sz="1097"/>
              <a:t>2、High Accuracy: </a:t>
            </a:r>
            <a:r>
              <a:rPr lang="en-GB" sz="1097"/>
              <a:t>Delivers precise human key point detection, tailored for tasks needing quick, accurate pose estimation.</a:t>
            </a:r>
            <a:endParaRPr sz="1097"/>
          </a:p>
          <a:p>
            <a:pPr indent="0" lvl="0" marL="457200" rtl="0" algn="l">
              <a:lnSpc>
                <a:spcPct val="115000"/>
              </a:lnSpc>
              <a:spcBef>
                <a:spcPts val="1200"/>
              </a:spcBef>
              <a:spcAft>
                <a:spcPts val="0"/>
              </a:spcAft>
              <a:buNone/>
            </a:pPr>
            <a:r>
              <a:rPr b="1" lang="en-GB" sz="1097"/>
              <a:t>3、Real-Time Performance</a:t>
            </a:r>
            <a:r>
              <a:rPr lang="en-GB" sz="1097"/>
              <a:t>: Optimized for fast, on-device pose detection</a:t>
            </a:r>
            <a:r>
              <a:rPr lang="en-GB" sz="2040"/>
              <a:t>.</a:t>
            </a:r>
            <a:endParaRPr sz="2040"/>
          </a:p>
          <a:p>
            <a:pPr indent="0" lvl="0" marL="457200" rtl="0" algn="l">
              <a:lnSpc>
                <a:spcPct val="115000"/>
              </a:lnSpc>
              <a:spcBef>
                <a:spcPts val="1200"/>
              </a:spcBef>
              <a:spcAft>
                <a:spcPts val="0"/>
              </a:spcAft>
              <a:buNone/>
            </a:pPr>
            <a:r>
              <a:t/>
            </a:r>
            <a:endParaRPr sz="2040"/>
          </a:p>
          <a:p>
            <a:pPr indent="0" lvl="0" marL="0" rtl="0" algn="l">
              <a:lnSpc>
                <a:spcPct val="115000"/>
              </a:lnSpc>
              <a:spcBef>
                <a:spcPts val="1200"/>
              </a:spcBef>
              <a:spcAft>
                <a:spcPts val="0"/>
              </a:spcAft>
              <a:buClr>
                <a:schemeClr val="dk1"/>
              </a:buClr>
              <a:buSzPts val="1100"/>
              <a:buFont typeface="Arial"/>
              <a:buNone/>
            </a:pPr>
            <a:r>
              <a:rPr b="1" lang="en-GB" sz="1400"/>
              <a:t>Limitations and Weaknesses of MoveNet:</a:t>
            </a:r>
            <a:endParaRPr b="1" sz="1400"/>
          </a:p>
          <a:p>
            <a:pPr indent="-298450" lvl="0" marL="457200" rtl="0" algn="l">
              <a:lnSpc>
                <a:spcPct val="115000"/>
              </a:lnSpc>
              <a:spcBef>
                <a:spcPts val="1200"/>
              </a:spcBef>
              <a:spcAft>
                <a:spcPts val="0"/>
              </a:spcAft>
              <a:buSzPts val="1100"/>
              <a:buAutoNum type="arabicPeriod"/>
            </a:pPr>
            <a:r>
              <a:rPr b="1" lang="en-GB" sz="1100"/>
              <a:t>Pose Complexity</a:t>
            </a:r>
            <a:r>
              <a:rPr lang="en-GB" sz="1100"/>
              <a:t>: Struggles with complex or multi-person poses, limiting use in crowded scenes.</a:t>
            </a:r>
            <a:endParaRPr sz="1100"/>
          </a:p>
          <a:p>
            <a:pPr indent="-298450" lvl="0" marL="457200" rtl="0" algn="l">
              <a:lnSpc>
                <a:spcPct val="115000"/>
              </a:lnSpc>
              <a:spcBef>
                <a:spcPts val="0"/>
              </a:spcBef>
              <a:spcAft>
                <a:spcPts val="0"/>
              </a:spcAft>
              <a:buSzPts val="1100"/>
              <a:buAutoNum type="arabicPeriod"/>
            </a:pPr>
            <a:r>
              <a:rPr b="1" lang="en-GB" sz="1100"/>
              <a:t>Occlusions</a:t>
            </a:r>
            <a:r>
              <a:rPr lang="en-GB" sz="1100"/>
              <a:t>: Accuracy drops when body parts are occluded or partially visible.</a:t>
            </a:r>
            <a:endParaRPr sz="1100"/>
          </a:p>
          <a:p>
            <a:pPr indent="-298450" lvl="0" marL="457200" rtl="0" algn="l">
              <a:lnSpc>
                <a:spcPct val="115000"/>
              </a:lnSpc>
              <a:spcBef>
                <a:spcPts val="0"/>
              </a:spcBef>
              <a:spcAft>
                <a:spcPts val="0"/>
              </a:spcAft>
              <a:buSzPts val="1100"/>
              <a:buAutoNum type="arabicPeriod"/>
            </a:pPr>
            <a:r>
              <a:rPr b="1" lang="en-GB" sz="1100"/>
              <a:t>Customization</a:t>
            </a:r>
            <a:r>
              <a:rPr lang="en-GB" sz="1100"/>
              <a:t>: Limited flexibility for fine-tuning compared to more configurable models.</a:t>
            </a:r>
            <a:endParaRPr/>
          </a:p>
        </p:txBody>
      </p:sp>
      <p:sp>
        <p:nvSpPr>
          <p:cNvPr id="347" name="Google Shape;347;p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pic>
        <p:nvPicPr>
          <p:cNvPr id="348" name="Google Shape;348;p48"/>
          <p:cNvPicPr preferRelativeResize="0"/>
          <p:nvPr/>
        </p:nvPicPr>
        <p:blipFill>
          <a:blip r:embed="rId3">
            <a:alphaModFix/>
          </a:blip>
          <a:stretch>
            <a:fillRect/>
          </a:stretch>
        </p:blipFill>
        <p:spPr>
          <a:xfrm>
            <a:off x="6767703" y="562083"/>
            <a:ext cx="1835775" cy="3730942"/>
          </a:xfrm>
          <a:prstGeom prst="rect">
            <a:avLst/>
          </a:prstGeom>
          <a:noFill/>
          <a:ln>
            <a:noFill/>
          </a:ln>
        </p:spPr>
      </p:pic>
      <p:sp>
        <p:nvSpPr>
          <p:cNvPr id="349" name="Google Shape;349;p48"/>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Yi Zhao</a:t>
            </a:r>
            <a:r>
              <a:rPr lang="en-GB" sz="800">
                <a:solidFill>
                  <a:schemeClr val="dk1"/>
                </a:solidFill>
                <a:latin typeface="Arial"/>
                <a:ea typeface="Arial"/>
                <a:cs typeface="Arial"/>
                <a:sym typeface="Arial"/>
              </a:rPr>
              <a:t> (z</a:t>
            </a:r>
            <a:r>
              <a:rPr lang="en-GB" sz="800">
                <a:solidFill>
                  <a:schemeClr val="dk1"/>
                </a:solidFill>
              </a:rPr>
              <a:t>5530832</a:t>
            </a:r>
            <a:r>
              <a:rPr lang="en-GB" sz="800">
                <a:solidFill>
                  <a:schemeClr val="dk1"/>
                </a:solidFill>
                <a:latin typeface="Arial"/>
                <a:ea typeface="Arial"/>
                <a:cs typeface="Arial"/>
                <a:sym typeface="Arial"/>
              </a:rPr>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180925" y="211369"/>
            <a:ext cx="7886700" cy="994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3333"/>
              <a:buFont typeface="Arial"/>
              <a:buNone/>
            </a:pPr>
            <a:r>
              <a:rPr lang="en-GB"/>
              <a:t>Improvement</a:t>
            </a:r>
            <a:endParaRPr/>
          </a:p>
          <a:p>
            <a:pPr indent="0" lvl="0" marL="0" rtl="0" algn="l">
              <a:spcBef>
                <a:spcPts val="0"/>
              </a:spcBef>
              <a:spcAft>
                <a:spcPts val="0"/>
              </a:spcAft>
              <a:buClr>
                <a:schemeClr val="dk1"/>
              </a:buClr>
              <a:buSzPct val="33333"/>
              <a:buFont typeface="Arial"/>
              <a:buNone/>
            </a:pPr>
            <a:r>
              <a:t/>
            </a:r>
            <a:endParaRPr/>
          </a:p>
          <a:p>
            <a:pPr indent="0" lvl="0" marL="0" rtl="0" algn="l">
              <a:spcBef>
                <a:spcPts val="0"/>
              </a:spcBef>
              <a:spcAft>
                <a:spcPts val="0"/>
              </a:spcAft>
              <a:buNone/>
            </a:pPr>
            <a:r>
              <a:t/>
            </a:r>
            <a:endParaRPr/>
          </a:p>
        </p:txBody>
      </p:sp>
      <p:sp>
        <p:nvSpPr>
          <p:cNvPr id="355" name="Google Shape;355;p49"/>
          <p:cNvSpPr txBox="1"/>
          <p:nvPr>
            <p:ph idx="1" type="body"/>
          </p:nvPr>
        </p:nvSpPr>
        <p:spPr>
          <a:xfrm>
            <a:off x="3825125" y="954175"/>
            <a:ext cx="5195100" cy="3066000"/>
          </a:xfrm>
          <a:prstGeom prst="rect">
            <a:avLst/>
          </a:prstGeom>
        </p:spPr>
        <p:txBody>
          <a:bodyPr anchorCtr="0" anchor="t" bIns="34275" lIns="68575" spcFirstLastPara="1" rIns="68575" wrap="square" tIns="34275">
            <a:normAutofit/>
          </a:bodyPr>
          <a:lstStyle/>
          <a:p>
            <a:pPr indent="0" lvl="0" marL="0" rtl="0" algn="l">
              <a:lnSpc>
                <a:spcPct val="115000"/>
              </a:lnSpc>
              <a:spcBef>
                <a:spcPts val="1800"/>
              </a:spcBef>
              <a:spcAft>
                <a:spcPts val="0"/>
              </a:spcAft>
              <a:buNone/>
            </a:pPr>
            <a:r>
              <a:rPr b="1" lang="en-GB" sz="1400">
                <a:highlight>
                  <a:srgbClr val="FFFFFF"/>
                </a:highlight>
              </a:rPr>
              <a:t>1、Convert the pose classification model to TensorFlow Lite：</a:t>
            </a:r>
            <a:r>
              <a:rPr lang="en-GB" sz="1400">
                <a:highlight>
                  <a:srgbClr val="FFFFFF"/>
                </a:highlight>
              </a:rPr>
              <a:t>deploy it to mobile apps, web browsers and edge devices.</a:t>
            </a:r>
            <a:endParaRPr sz="1400">
              <a:highlight>
                <a:srgbClr val="FFFFFF"/>
              </a:highlight>
            </a:endParaRPr>
          </a:p>
          <a:p>
            <a:pPr indent="0" lvl="0" marL="0" rtl="0" algn="l">
              <a:lnSpc>
                <a:spcPct val="115000"/>
              </a:lnSpc>
              <a:spcBef>
                <a:spcPts val="1800"/>
              </a:spcBef>
              <a:spcAft>
                <a:spcPts val="0"/>
              </a:spcAft>
              <a:buNone/>
            </a:pPr>
            <a:r>
              <a:rPr b="1" lang="en-GB" sz="1400">
                <a:highlight>
                  <a:srgbClr val="FFFFFF"/>
                </a:highlight>
              </a:rPr>
              <a:t>2、Multi-Person Support:</a:t>
            </a:r>
            <a:r>
              <a:rPr lang="en-GB" sz="1400">
                <a:highlight>
                  <a:srgbClr val="FFFFFF"/>
                </a:highlight>
              </a:rPr>
              <a:t> Enhance the model to accurately detect and track multiple individuals in crowded     environments, as MoveNet currently excels primarily in single-person tracking.</a:t>
            </a:r>
            <a:endParaRPr sz="1400">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b="1" lang="en-GB" sz="1400">
                <a:highlight>
                  <a:srgbClr val="FFFFFF"/>
                </a:highlight>
              </a:rPr>
              <a:t>3、Multi-scale Input: </a:t>
            </a:r>
            <a:r>
              <a:rPr lang="en-GB" sz="1400">
                <a:highlight>
                  <a:srgbClr val="FFFFFF"/>
                </a:highlight>
              </a:rPr>
              <a:t>Introduce multi-scale input images to improve detection accuracy for people of different sizes.</a:t>
            </a:r>
            <a:endParaRPr sz="1400">
              <a:highlight>
                <a:srgbClr val="FFFFFF"/>
              </a:highlight>
            </a:endParaRPr>
          </a:p>
          <a:p>
            <a:pPr indent="0" lvl="0" marL="0" rtl="0" algn="l">
              <a:spcBef>
                <a:spcPts val="800"/>
              </a:spcBef>
              <a:spcAft>
                <a:spcPts val="0"/>
              </a:spcAft>
              <a:buNone/>
            </a:pPr>
            <a:r>
              <a:t/>
            </a:r>
            <a:endParaRPr/>
          </a:p>
        </p:txBody>
      </p:sp>
      <p:pic>
        <p:nvPicPr>
          <p:cNvPr id="356" name="Google Shape;356;p49"/>
          <p:cNvPicPr preferRelativeResize="0"/>
          <p:nvPr/>
        </p:nvPicPr>
        <p:blipFill>
          <a:blip r:embed="rId3">
            <a:alphaModFix/>
          </a:blip>
          <a:stretch>
            <a:fillRect/>
          </a:stretch>
        </p:blipFill>
        <p:spPr>
          <a:xfrm>
            <a:off x="121175" y="1420444"/>
            <a:ext cx="3520325" cy="1988711"/>
          </a:xfrm>
          <a:prstGeom prst="rect">
            <a:avLst/>
          </a:prstGeom>
          <a:noFill/>
          <a:ln>
            <a:noFill/>
          </a:ln>
        </p:spPr>
      </p:pic>
      <p:sp>
        <p:nvSpPr>
          <p:cNvPr id="357" name="Google Shape;357;p49"/>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Yi Zhao</a:t>
            </a:r>
            <a:r>
              <a:rPr lang="en-GB" sz="800">
                <a:solidFill>
                  <a:schemeClr val="dk1"/>
                </a:solidFill>
                <a:latin typeface="Arial"/>
                <a:ea typeface="Arial"/>
                <a:cs typeface="Arial"/>
                <a:sym typeface="Arial"/>
              </a:rPr>
              <a:t> (z</a:t>
            </a:r>
            <a:r>
              <a:rPr lang="en-GB" sz="800">
                <a:solidFill>
                  <a:schemeClr val="dk1"/>
                </a:solidFill>
              </a:rPr>
              <a:t>5530832</a:t>
            </a:r>
            <a:r>
              <a:rPr lang="en-GB" sz="800">
                <a:solidFill>
                  <a:schemeClr val="dk1"/>
                </a:solidFill>
                <a:latin typeface="Arial"/>
                <a:ea typeface="Arial"/>
                <a:cs typeface="Arial"/>
                <a:sym typeface="Arial"/>
              </a:rPr>
              <a:t>)</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Any questions?</a:t>
            </a:r>
            <a:endParaRPr/>
          </a:p>
        </p:txBody>
      </p:sp>
      <p:pic>
        <p:nvPicPr>
          <p:cNvPr descr="A close-up of a sign&#10;&#10;Description automatically generated" id="363" name="Google Shape;363;p50"/>
          <p:cNvPicPr preferRelativeResize="0"/>
          <p:nvPr>
            <p:ph idx="1" type="body"/>
          </p:nvPr>
        </p:nvPicPr>
        <p:blipFill rotWithShape="1">
          <a:blip r:embed="rId3">
            <a:alphaModFix/>
          </a:blip>
          <a:srcRect b="0" l="0" r="0" t="0"/>
          <a:stretch/>
        </p:blipFill>
        <p:spPr>
          <a:xfrm>
            <a:off x="1699644" y="925183"/>
            <a:ext cx="5028960" cy="3441940"/>
          </a:xfrm>
          <a:prstGeom prst="rect">
            <a:avLst/>
          </a:prstGeom>
          <a:noFill/>
          <a:ln>
            <a:noFill/>
          </a:ln>
        </p:spPr>
      </p:pic>
      <p:sp>
        <p:nvSpPr>
          <p:cNvPr id="364" name="Google Shape;364;p5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365" name="Google Shape;365;p50"/>
          <p:cNvSpPr txBox="1"/>
          <p:nvPr/>
        </p:nvSpPr>
        <p:spPr>
          <a:xfrm>
            <a:off x="276286" y="4731060"/>
            <a:ext cx="5028960"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700" u="sng">
                <a:solidFill>
                  <a:schemeClr val="hlink"/>
                </a:solidFill>
                <a:latin typeface="Calibri"/>
                <a:ea typeface="Calibri"/>
                <a:cs typeface="Calibri"/>
                <a:sym typeface="Calibri"/>
                <a:hlinkClick r:id="rId4"/>
              </a:rPr>
              <a:t>This Photo</a:t>
            </a:r>
            <a:r>
              <a:rPr lang="en-GB" sz="700">
                <a:solidFill>
                  <a:schemeClr val="dk1"/>
                </a:solidFill>
                <a:latin typeface="Calibri"/>
                <a:ea typeface="Calibri"/>
                <a:cs typeface="Calibri"/>
                <a:sym typeface="Calibri"/>
              </a:rPr>
              <a:t> by Unknown Author is licensed under </a:t>
            </a:r>
            <a:r>
              <a:rPr lang="en-GB" sz="700" u="sng">
                <a:solidFill>
                  <a:schemeClr val="hlink"/>
                </a:solidFill>
                <a:latin typeface="Calibri"/>
                <a:ea typeface="Calibri"/>
                <a:cs typeface="Calibri"/>
                <a:sym typeface="Calibri"/>
                <a:hlinkClick r:id="rId5"/>
              </a:rPr>
              <a:t>CC BY-SA</a:t>
            </a:r>
            <a:endParaRPr sz="7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One more thing: Live Demo</a:t>
            </a:r>
            <a:endParaRPr/>
          </a:p>
        </p:txBody>
      </p:sp>
      <p:sp>
        <p:nvSpPr>
          <p:cNvPr id="371" name="Google Shape;371;p51"/>
          <p:cNvSpPr txBox="1"/>
          <p:nvPr>
            <p:ph idx="1" type="body"/>
          </p:nvPr>
        </p:nvSpPr>
        <p:spPr>
          <a:xfrm>
            <a:off x="628650" y="1369219"/>
            <a:ext cx="7886700" cy="3066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372" name="Google Shape;372;p51"/>
          <p:cNvPicPr preferRelativeResize="0"/>
          <p:nvPr/>
        </p:nvPicPr>
        <p:blipFill>
          <a:blip r:embed="rId3">
            <a:alphaModFix/>
          </a:blip>
          <a:stretch>
            <a:fillRect/>
          </a:stretch>
        </p:blipFill>
        <p:spPr>
          <a:xfrm>
            <a:off x="2391750" y="1268050"/>
            <a:ext cx="4158075" cy="311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Problem Statement</a:t>
            </a:r>
            <a:endParaRPr/>
          </a:p>
        </p:txBody>
      </p:sp>
      <p:sp>
        <p:nvSpPr>
          <p:cNvPr id="159" name="Google Shape;159;p29"/>
          <p:cNvSpPr txBox="1"/>
          <p:nvPr>
            <p:ph idx="1" type="body"/>
          </p:nvPr>
        </p:nvSpPr>
        <p:spPr>
          <a:xfrm>
            <a:off x="173736" y="731520"/>
            <a:ext cx="8723376" cy="3776472"/>
          </a:xfrm>
          <a:prstGeom prst="rect">
            <a:avLst/>
          </a:prstGeom>
          <a:noFill/>
          <a:ln>
            <a:noFill/>
          </a:ln>
        </p:spPr>
        <p:txBody>
          <a:bodyPr anchorCtr="0" anchor="t" bIns="34275" lIns="68575" spcFirstLastPara="1" rIns="68575" wrap="square" tIns="34275">
            <a:normAutofit/>
          </a:bodyPr>
          <a:lstStyle/>
          <a:p>
            <a:pPr indent="-114300" lvl="0" marL="177800" marR="0" rtl="0" algn="l">
              <a:lnSpc>
                <a:spcPct val="90000"/>
              </a:lnSpc>
              <a:spcBef>
                <a:spcPts val="0"/>
              </a:spcBef>
              <a:spcAft>
                <a:spcPts val="0"/>
              </a:spcAft>
              <a:buSzPts val="1200"/>
              <a:buFont typeface="Noto Sans Symbols"/>
              <a:buChar char="⮚"/>
            </a:pPr>
            <a:r>
              <a:rPr lang="en-GB" sz="1200"/>
              <a:t>The wide variety of yoga poses and subtle differences between them make manual visual inspection difficult and error-prone.</a:t>
            </a:r>
            <a:endParaRPr sz="1200"/>
          </a:p>
          <a:p>
            <a:pPr indent="0" lvl="0" marL="177800" marR="0" rtl="0" algn="l">
              <a:lnSpc>
                <a:spcPct val="90000"/>
              </a:lnSpc>
              <a:spcBef>
                <a:spcPts val="0"/>
              </a:spcBef>
              <a:spcAft>
                <a:spcPts val="0"/>
              </a:spcAft>
              <a:buNone/>
            </a:pPr>
            <a:r>
              <a:t/>
            </a:r>
            <a:endParaRPr sz="1200"/>
          </a:p>
          <a:p>
            <a:pPr indent="-114300" lvl="0" marL="177800" marR="0" rtl="0" algn="l">
              <a:lnSpc>
                <a:spcPct val="90000"/>
              </a:lnSpc>
              <a:spcBef>
                <a:spcPts val="0"/>
              </a:spcBef>
              <a:spcAft>
                <a:spcPts val="0"/>
              </a:spcAft>
              <a:buSzPts val="1200"/>
              <a:buFont typeface="Noto Sans Symbols"/>
              <a:buChar char="⮚"/>
            </a:pPr>
            <a:r>
              <a:rPr lang="en-GB" sz="1200"/>
              <a:t>An automated system for pose recognition is needed to ensure high accuracy and robustness in varying appearances and angles.</a:t>
            </a:r>
            <a:endParaRPr sz="1200"/>
          </a:p>
          <a:p>
            <a:pPr indent="0" lvl="0" marL="177800" marR="0" rtl="0" algn="l">
              <a:lnSpc>
                <a:spcPct val="90000"/>
              </a:lnSpc>
              <a:spcBef>
                <a:spcPts val="0"/>
              </a:spcBef>
              <a:spcAft>
                <a:spcPts val="0"/>
              </a:spcAft>
              <a:buNone/>
            </a:pPr>
            <a:r>
              <a:t/>
            </a:r>
            <a:endParaRPr sz="1200"/>
          </a:p>
          <a:p>
            <a:pPr indent="-114300" lvl="0" marL="177800" marR="0" rtl="0" algn="l">
              <a:lnSpc>
                <a:spcPct val="90000"/>
              </a:lnSpc>
              <a:spcBef>
                <a:spcPts val="0"/>
              </a:spcBef>
              <a:spcAft>
                <a:spcPts val="0"/>
              </a:spcAft>
              <a:buSzPts val="1200"/>
              <a:buFont typeface="Noto Sans Symbols"/>
              <a:buChar char="⮚"/>
            </a:pPr>
            <a:r>
              <a:rPr lang="en-GB" sz="1200"/>
              <a:t>The project aims to develop a neural network-based solution capable of real-time classification for practical deployment.</a:t>
            </a:r>
            <a:endParaRPr sz="1200"/>
          </a:p>
          <a:p>
            <a:pPr indent="0" lvl="0" marL="177800" marR="0" rtl="0" algn="l">
              <a:lnSpc>
                <a:spcPct val="90000"/>
              </a:lnSpc>
              <a:spcBef>
                <a:spcPts val="0"/>
              </a:spcBef>
              <a:spcAft>
                <a:spcPts val="0"/>
              </a:spcAft>
              <a:buNone/>
            </a:pPr>
            <a:r>
              <a:t/>
            </a:r>
            <a:endParaRPr sz="1200"/>
          </a:p>
          <a:p>
            <a:pPr indent="-114300" lvl="0" marL="177800" marR="0" rtl="0" algn="l">
              <a:lnSpc>
                <a:spcPct val="90000"/>
              </a:lnSpc>
              <a:spcBef>
                <a:spcPts val="0"/>
              </a:spcBef>
              <a:spcAft>
                <a:spcPts val="0"/>
              </a:spcAft>
              <a:buSzPts val="1200"/>
              <a:buFont typeface="Noto Sans Symbols"/>
              <a:buChar char="⮚"/>
            </a:pPr>
            <a:r>
              <a:rPr lang="en-GB" sz="1200"/>
              <a:t>Using the Yoga-82 dataset, the model will focus on handling complex poses with speed and precision for real-world applications.</a:t>
            </a:r>
            <a:endParaRPr sz="2200"/>
          </a:p>
          <a:p>
            <a:pPr indent="0" lvl="0" marL="177800" marR="0" rtl="0" algn="l">
              <a:lnSpc>
                <a:spcPct val="90000"/>
              </a:lnSpc>
              <a:spcBef>
                <a:spcPts val="0"/>
              </a:spcBef>
              <a:spcAft>
                <a:spcPts val="0"/>
              </a:spcAft>
              <a:buNone/>
            </a:pPr>
            <a:r>
              <a:t/>
            </a:r>
            <a:endParaRPr/>
          </a:p>
        </p:txBody>
      </p:sp>
      <p:sp>
        <p:nvSpPr>
          <p:cNvPr id="160" name="Google Shape;160;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61" name="Google Shape;161;p29"/>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Willa(z5464319)</a:t>
            </a:r>
            <a:endParaRPr sz="1100"/>
          </a:p>
        </p:txBody>
      </p:sp>
      <p:pic>
        <p:nvPicPr>
          <p:cNvPr id="162" name="Google Shape;162;p29"/>
          <p:cNvPicPr preferRelativeResize="0"/>
          <p:nvPr/>
        </p:nvPicPr>
        <p:blipFill>
          <a:blip r:embed="rId3">
            <a:alphaModFix/>
          </a:blip>
          <a:stretch>
            <a:fillRect/>
          </a:stretch>
        </p:blipFill>
        <p:spPr>
          <a:xfrm>
            <a:off x="371800" y="2457275"/>
            <a:ext cx="3534600" cy="1992125"/>
          </a:xfrm>
          <a:prstGeom prst="rect">
            <a:avLst/>
          </a:prstGeom>
          <a:noFill/>
          <a:ln>
            <a:noFill/>
          </a:ln>
        </p:spPr>
      </p:pic>
      <p:pic>
        <p:nvPicPr>
          <p:cNvPr id="163" name="Google Shape;163;p29"/>
          <p:cNvPicPr preferRelativeResize="0"/>
          <p:nvPr/>
        </p:nvPicPr>
        <p:blipFill>
          <a:blip r:embed="rId4">
            <a:alphaModFix/>
          </a:blip>
          <a:stretch>
            <a:fillRect/>
          </a:stretch>
        </p:blipFill>
        <p:spPr>
          <a:xfrm>
            <a:off x="4147226" y="2605488"/>
            <a:ext cx="4574276" cy="11894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Literature Review</a:t>
            </a:r>
            <a:endParaRPr/>
          </a:p>
        </p:txBody>
      </p:sp>
      <p:sp>
        <p:nvSpPr>
          <p:cNvPr id="169" name="Google Shape;169;p30"/>
          <p:cNvSpPr txBox="1"/>
          <p:nvPr>
            <p:ph idx="1" type="body"/>
          </p:nvPr>
        </p:nvSpPr>
        <p:spPr>
          <a:xfrm>
            <a:off x="173700" y="667475"/>
            <a:ext cx="8950200" cy="3882000"/>
          </a:xfrm>
          <a:prstGeom prst="rect">
            <a:avLst/>
          </a:prstGeom>
          <a:noFill/>
          <a:ln>
            <a:noFill/>
          </a:ln>
        </p:spPr>
        <p:txBody>
          <a:bodyPr anchorCtr="0" anchor="t" bIns="34275" lIns="68575" spcFirstLastPara="1" rIns="68575" wrap="square" tIns="34275">
            <a:normAutofit fontScale="77500" lnSpcReduction="10000"/>
          </a:bodyPr>
          <a:lstStyle/>
          <a:p>
            <a:pPr indent="0" lvl="0" marL="0" rtl="0" algn="l">
              <a:lnSpc>
                <a:spcPct val="100000"/>
              </a:lnSpc>
              <a:spcBef>
                <a:spcPts val="0"/>
              </a:spcBef>
              <a:spcAft>
                <a:spcPts val="0"/>
              </a:spcAft>
              <a:buNone/>
            </a:pPr>
            <a:r>
              <a:rPr b="1" lang="en-GB" sz="1444">
                <a:solidFill>
                  <a:srgbClr val="0E101A"/>
                </a:solidFill>
                <a:latin typeface="Times New Roman"/>
                <a:ea typeface="Times New Roman"/>
                <a:cs typeface="Times New Roman"/>
                <a:sym typeface="Times New Roman"/>
              </a:rPr>
              <a:t>Yoga pose classification: a CNN and MediaPipe inspired deep learning approach for real-world application</a:t>
            </a:r>
            <a:r>
              <a:rPr b="1" lang="en-GB" sz="1016">
                <a:solidFill>
                  <a:srgbClr val="0E101A"/>
                </a:solidFill>
                <a:latin typeface="Times New Roman"/>
                <a:ea typeface="Times New Roman"/>
                <a:cs typeface="Times New Roman"/>
                <a:sym typeface="Times New Roman"/>
              </a:rPr>
              <a:t> </a:t>
            </a:r>
            <a:r>
              <a:rPr b="1" lang="en-GB" sz="1016">
                <a:solidFill>
                  <a:srgbClr val="0E101A"/>
                </a:solidFill>
                <a:latin typeface="Times New Roman"/>
                <a:ea typeface="Times New Roman"/>
                <a:cs typeface="Times New Roman"/>
                <a:sym typeface="Times New Roman"/>
              </a:rPr>
              <a:t>- </a:t>
            </a:r>
            <a:r>
              <a:rPr b="1" lang="en-GB" sz="816">
                <a:solidFill>
                  <a:srgbClr val="0E101A"/>
                </a:solidFill>
                <a:latin typeface="Times New Roman"/>
                <a:ea typeface="Times New Roman"/>
                <a:cs typeface="Times New Roman"/>
                <a:sym typeface="Times New Roman"/>
              </a:rPr>
              <a:t>Garg, S., Saxena, A., &amp; Gupta, R. (2023).</a:t>
            </a:r>
            <a:endParaRPr b="1" sz="816">
              <a:solidFill>
                <a:srgbClr val="0E101A"/>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816">
              <a:solidFill>
                <a:srgbClr val="0E101A"/>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185">
                <a:solidFill>
                  <a:srgbClr val="0E101A"/>
                </a:solidFill>
                <a:latin typeface="Times New Roman"/>
                <a:ea typeface="Times New Roman"/>
                <a:cs typeface="Times New Roman"/>
                <a:sym typeface="Times New Roman"/>
              </a:rPr>
              <a:t>Methods</a:t>
            </a:r>
            <a:r>
              <a:rPr b="1" lang="en-GB" sz="1385">
                <a:latin typeface="Times New Roman"/>
                <a:ea typeface="Times New Roman"/>
                <a:cs typeface="Times New Roman"/>
                <a:sym typeface="Times New Roman"/>
              </a:rPr>
              <a:t>: </a:t>
            </a:r>
            <a:r>
              <a:rPr lang="en-GB" sz="1000">
                <a:latin typeface="Times New Roman"/>
                <a:ea typeface="Times New Roman"/>
                <a:cs typeface="Times New Roman"/>
                <a:sym typeface="Times New Roman"/>
              </a:rPr>
              <a:t>The paper presents a CNN-based model, YogaConvo2d, for classifying yoga poses. The dataset of 1551 images representing five yoga poses is preprocessed using MediaPipe, which </a:t>
            </a:r>
            <a:r>
              <a:rPr lang="en-GB" sz="1000">
                <a:latin typeface="Times New Roman"/>
                <a:ea typeface="Times New Roman"/>
                <a:cs typeface="Times New Roman"/>
                <a:sym typeface="Times New Roman"/>
              </a:rPr>
              <a:t>skeletonizes</a:t>
            </a:r>
            <a:r>
              <a:rPr lang="en-GB" sz="1000">
                <a:latin typeface="Times New Roman"/>
                <a:ea typeface="Times New Roman"/>
                <a:cs typeface="Times New Roman"/>
                <a:sym typeface="Times New Roman"/>
              </a:rPr>
              <a:t> the images by detecting key body points, reducing background interference. YogaConvo2d, a 10-layer CNN, is trained on these skeletonized images, using image augmentation to prevent overfitting. The model is compared against VGG16, InceptionResNetV2, InceptionV3, and NASNetMobile, using both skeletonized and non-skeletonized datasets.</a:t>
            </a:r>
            <a:endParaRPr sz="1042">
              <a:solidFill>
                <a:srgbClr val="0E101A"/>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900">
              <a:solidFill>
                <a:srgbClr val="0E101A"/>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185">
                <a:solidFill>
                  <a:srgbClr val="0E101A"/>
                </a:solidFill>
                <a:latin typeface="Times New Roman"/>
                <a:ea typeface="Times New Roman"/>
                <a:cs typeface="Times New Roman"/>
                <a:sym typeface="Times New Roman"/>
              </a:rPr>
              <a:t>Conclusion</a:t>
            </a:r>
            <a:r>
              <a:rPr b="1" lang="en-GB" sz="1385">
                <a:latin typeface="Times New Roman"/>
                <a:ea typeface="Times New Roman"/>
                <a:cs typeface="Times New Roman"/>
                <a:sym typeface="Times New Roman"/>
              </a:rPr>
              <a:t>: </a:t>
            </a:r>
            <a:r>
              <a:rPr lang="en-GB" sz="1000">
                <a:latin typeface="Times New Roman"/>
                <a:ea typeface="Times New Roman"/>
                <a:cs typeface="Times New Roman"/>
                <a:sym typeface="Times New Roman"/>
              </a:rPr>
              <a:t>The study shows that using skeletonized images improves model performance. YogaConvo2d achieves the highest accuracy (99.62%) and outperforms other models. Its low latency and high accuracy make it suitable for real-time yoga pose classification. Future work may involve applying the model to video-based pose detection.</a:t>
            </a:r>
            <a:endParaRPr sz="1202">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2">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GB" sz="1444">
                <a:solidFill>
                  <a:srgbClr val="0E101A"/>
                </a:solidFill>
                <a:latin typeface="Times New Roman"/>
                <a:ea typeface="Times New Roman"/>
                <a:cs typeface="Times New Roman"/>
                <a:sym typeface="Times New Roman"/>
              </a:rPr>
              <a:t>Yoga-82: A New Dataset for Fine-grained Classification of Human Poses</a:t>
            </a:r>
            <a:r>
              <a:rPr b="1" lang="en-GB" sz="1133">
                <a:latin typeface="Times New Roman"/>
                <a:ea typeface="Times New Roman"/>
                <a:cs typeface="Times New Roman"/>
                <a:sym typeface="Times New Roman"/>
              </a:rPr>
              <a:t> -</a:t>
            </a:r>
            <a:r>
              <a:rPr b="1" lang="en-GB" sz="816">
                <a:solidFill>
                  <a:srgbClr val="0E101A"/>
                </a:solidFill>
                <a:latin typeface="Times New Roman"/>
                <a:ea typeface="Times New Roman"/>
                <a:cs typeface="Times New Roman"/>
                <a:sym typeface="Times New Roman"/>
              </a:rPr>
              <a:t> Verma, M., Kumawat, S., Nakashima, Y., &amp; Raman, S. (2020)</a:t>
            </a:r>
            <a:endParaRPr b="1" sz="816">
              <a:solidFill>
                <a:srgbClr val="0E101A"/>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ct val="92771"/>
              <a:buFont typeface="Arial"/>
              <a:buNone/>
            </a:pPr>
            <a:r>
              <a:t/>
            </a:r>
            <a:endParaRPr b="1" sz="1185">
              <a:solidFill>
                <a:srgbClr val="0E101A"/>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185">
                <a:solidFill>
                  <a:srgbClr val="0E101A"/>
                </a:solidFill>
                <a:latin typeface="Times New Roman"/>
                <a:ea typeface="Times New Roman"/>
                <a:cs typeface="Times New Roman"/>
                <a:sym typeface="Times New Roman"/>
              </a:rPr>
              <a:t>Methods</a:t>
            </a:r>
            <a:r>
              <a:rPr b="1" lang="en-GB" sz="1100"/>
              <a:t>: </a:t>
            </a:r>
            <a:r>
              <a:rPr lang="en-GB" sz="1000">
                <a:latin typeface="Times New Roman"/>
                <a:ea typeface="Times New Roman"/>
                <a:cs typeface="Times New Roman"/>
                <a:sym typeface="Times New Roman"/>
              </a:rPr>
              <a:t>Ashraf et al. proposed a novel convolutional neural network (CNN) architecture named YoNet, which draws inspiration from the Xception model. The primary feature of this model is its use of depthwise separable convolutions, which significantly reduce the number of trainable parameters while accelerating the computation process. YoNet's architecture comprises standard convolutional layers alongside depthwise separable convolution layers, batch normalization, and activation functions, all aimed at enhancing the training process and improving the generalization capabilities of the model.</a:t>
            </a:r>
            <a:endParaRPr sz="1042">
              <a:solidFill>
                <a:srgbClr val="0E101A"/>
              </a:solidFill>
              <a:latin typeface="Times New Roman"/>
              <a:ea typeface="Times New Roman"/>
              <a:cs typeface="Times New Roman"/>
              <a:sym typeface="Times New Roman"/>
            </a:endParaRPr>
          </a:p>
          <a:p>
            <a:pPr indent="0" lvl="0" marL="0" rtl="0" algn="l">
              <a:lnSpc>
                <a:spcPct val="100000"/>
              </a:lnSpc>
              <a:spcBef>
                <a:spcPts val="200"/>
              </a:spcBef>
              <a:spcAft>
                <a:spcPts val="0"/>
              </a:spcAft>
              <a:buClr>
                <a:schemeClr val="dk1"/>
              </a:buClr>
              <a:buSzPct val="105479"/>
              <a:buFont typeface="Arial"/>
              <a:buNone/>
            </a:pPr>
            <a:r>
              <a:t/>
            </a:r>
            <a:endParaRPr sz="1042">
              <a:solidFill>
                <a:srgbClr val="0E101A"/>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185">
                <a:solidFill>
                  <a:srgbClr val="0E101A"/>
                </a:solidFill>
                <a:latin typeface="Times New Roman"/>
                <a:ea typeface="Times New Roman"/>
                <a:cs typeface="Times New Roman"/>
                <a:sym typeface="Times New Roman"/>
              </a:rPr>
              <a:t>Conclusion</a:t>
            </a:r>
            <a:r>
              <a:rPr b="1" lang="en-GB" sz="1100"/>
              <a:t>: </a:t>
            </a:r>
            <a:r>
              <a:rPr lang="en-GB" sz="1000">
                <a:latin typeface="Times New Roman"/>
                <a:ea typeface="Times New Roman"/>
                <a:cs typeface="Times New Roman"/>
                <a:sym typeface="Times New Roman"/>
              </a:rPr>
              <a:t>YoNet exhibited superior performance compared to existing state-of-the-art models such as ResNet and InceptionNet. In experimental evaluations, YoNet achieved 94.91% accuracy and 95.61% precision, showcasing its efficiency in both computational cost and classification accuracy. The utilization of depthwise separable convolutions was found to effectively handle complex image features without compromising model performance, offering a robust solution for yoga pose classification.</a:t>
            </a:r>
            <a:endParaRPr sz="1100"/>
          </a:p>
          <a:p>
            <a:pPr indent="0" lvl="0" marL="0" rtl="0" algn="l">
              <a:lnSpc>
                <a:spcPct val="115000"/>
              </a:lnSpc>
              <a:spcBef>
                <a:spcPts val="1200"/>
              </a:spcBef>
              <a:spcAft>
                <a:spcPts val="0"/>
              </a:spcAft>
              <a:buClr>
                <a:schemeClr val="dk1"/>
              </a:buClr>
              <a:buSzPct val="78571"/>
              <a:buFont typeface="Arial"/>
              <a:buNone/>
            </a:pPr>
            <a:r>
              <a:rPr b="1" lang="en-GB" sz="1400">
                <a:latin typeface="Times New Roman"/>
                <a:ea typeface="Times New Roman"/>
                <a:cs typeface="Times New Roman"/>
                <a:sym typeface="Times New Roman"/>
              </a:rPr>
              <a:t>YogNet: A two-stream network for realtime multiperson yoga action recognition and posture correction- </a:t>
            </a:r>
            <a:r>
              <a:rPr b="1" lang="en-GB" sz="750">
                <a:latin typeface="Times New Roman"/>
                <a:ea typeface="Times New Roman"/>
                <a:cs typeface="Times New Roman"/>
                <a:sym typeface="Times New Roman"/>
              </a:rPr>
              <a:t>Santosh Kumar Yadav, Aayush Agarwal, Ashish Kumar, Kamlesh Tiwari, Hari Mohan Pandey, Shaik Ali Akbar</a:t>
            </a:r>
            <a:endParaRPr b="1" sz="75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ct val="95652"/>
              <a:buFont typeface="Arial"/>
              <a:buNone/>
            </a:pPr>
            <a:r>
              <a:rPr b="1" lang="en-GB" sz="1150">
                <a:latin typeface="Times New Roman"/>
                <a:ea typeface="Times New Roman"/>
                <a:cs typeface="Times New Roman"/>
                <a:sym typeface="Times New Roman"/>
              </a:rPr>
              <a:t>Methods:</a:t>
            </a:r>
            <a:r>
              <a:rPr lang="en-GB" sz="1000">
                <a:latin typeface="Times New Roman"/>
                <a:ea typeface="Times New Roman"/>
                <a:cs typeface="Times New Roman"/>
                <a:sym typeface="Times New Roman"/>
              </a:rPr>
              <a:t> The paper proposes Yoganet, a multi-person yoga expert system designed to recognize 20 yoga positions and provide real-time action recognition and posture correction. The method uses a two-stream deep spatiotemporal neural network architecture, where the first stream captures postural features through CNNs and use LSTM to give temporal predictions. The second stream uses 3D-CNNs for spatiotemporal features extraction from RGB videos. The scores of 2 streams are then combined. </a:t>
            </a:r>
            <a:r>
              <a:rPr lang="en-GB" sz="1000">
                <a:latin typeface="Times New Roman"/>
                <a:ea typeface="Times New Roman"/>
                <a:cs typeface="Times New Roman"/>
                <a:sym typeface="Times New Roman"/>
              </a:rPr>
              <a:t>The YAR dataset is used and it contains 1206 videos of 20 different yoga positions recorded from 4 view variations (front, back, left and right sides).</a:t>
            </a:r>
            <a:endParaRPr sz="1000">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ct val="88000"/>
              <a:buFont typeface="Arial"/>
              <a:buNone/>
            </a:pPr>
            <a:r>
              <a:rPr b="1" lang="en-GB" sz="1250">
                <a:latin typeface="Times New Roman"/>
                <a:ea typeface="Times New Roman"/>
                <a:cs typeface="Times New Roman"/>
                <a:sym typeface="Times New Roman"/>
              </a:rPr>
              <a:t>Conclusion:</a:t>
            </a:r>
            <a:r>
              <a:rPr lang="en-GB" sz="1000">
                <a:latin typeface="Times New Roman"/>
                <a:ea typeface="Times New Roman"/>
                <a:cs typeface="Times New Roman"/>
                <a:sym typeface="Times New Roman"/>
              </a:rPr>
              <a:t> The system us able to achieve  77.29%, 89.29%, and 96.31% accuracies for pose stream, RGB stream and the combination of both streams, respectively. The accuracy is measured based on the ratio of correctly classified positions to the total number of positions in the test dataset</a:t>
            </a:r>
            <a:endParaRPr sz="1000"/>
          </a:p>
        </p:txBody>
      </p:sp>
      <p:sp>
        <p:nvSpPr>
          <p:cNvPr id="170" name="Google Shape;170;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71" name="Google Shape;171;p30"/>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Renhua Luo  (z5408176)</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173736" y="102394"/>
            <a:ext cx="8723400" cy="629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Literature Review</a:t>
            </a:r>
            <a:endParaRPr/>
          </a:p>
        </p:txBody>
      </p:sp>
      <p:sp>
        <p:nvSpPr>
          <p:cNvPr id="177" name="Google Shape;177;p31"/>
          <p:cNvSpPr txBox="1"/>
          <p:nvPr>
            <p:ph idx="1" type="body"/>
          </p:nvPr>
        </p:nvSpPr>
        <p:spPr>
          <a:xfrm>
            <a:off x="53125" y="632200"/>
            <a:ext cx="8964600" cy="38730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GB" sz="1016">
                <a:solidFill>
                  <a:srgbClr val="0E101A"/>
                </a:solidFill>
                <a:latin typeface="Times New Roman"/>
                <a:ea typeface="Times New Roman"/>
                <a:cs typeface="Times New Roman"/>
                <a:sym typeface="Times New Roman"/>
              </a:rPr>
              <a:t>YoNet: A Neural Network for Yoga Pose Classification </a:t>
            </a:r>
            <a:r>
              <a:rPr lang="en-GB" sz="600">
                <a:solidFill>
                  <a:srgbClr val="888888"/>
                </a:solidFill>
                <a:latin typeface="Times New Roman"/>
                <a:ea typeface="Times New Roman"/>
                <a:cs typeface="Times New Roman"/>
                <a:sym typeface="Times New Roman"/>
              </a:rPr>
              <a:t>Ashraf, FB, Islam, MU, Kabir, MR &amp; Uddin, J 2023, ‘YoNet: A Neural Network for Yoga Pose Classification’, </a:t>
            </a:r>
            <a:r>
              <a:rPr i="1" lang="en-GB" sz="600">
                <a:solidFill>
                  <a:srgbClr val="888888"/>
                </a:solidFill>
                <a:latin typeface="Times New Roman"/>
                <a:ea typeface="Times New Roman"/>
                <a:cs typeface="Times New Roman"/>
                <a:sym typeface="Times New Roman"/>
              </a:rPr>
              <a:t>SN computer science</a:t>
            </a:r>
            <a:r>
              <a:rPr lang="en-GB" sz="600">
                <a:solidFill>
                  <a:srgbClr val="888888"/>
                </a:solidFill>
                <a:latin typeface="Times New Roman"/>
                <a:ea typeface="Times New Roman"/>
                <a:cs typeface="Times New Roman"/>
                <a:sym typeface="Times New Roman"/>
              </a:rPr>
              <a:t>, vol. 4, no. 2, pp. 198–198.</a:t>
            </a:r>
            <a:endParaRPr sz="600">
              <a:solidFill>
                <a:srgbClr val="888888"/>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900">
                <a:solidFill>
                  <a:srgbClr val="0E101A"/>
                </a:solidFill>
                <a:latin typeface="Times New Roman"/>
                <a:ea typeface="Times New Roman"/>
                <a:cs typeface="Times New Roman"/>
                <a:sym typeface="Times New Roman"/>
              </a:rPr>
              <a:t>To develop a deep learning-based model capable of identifying five different yoga poses and to compare its performance with several state-of-the-art image classification models.</a:t>
            </a:r>
            <a:endParaRPr sz="9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9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900">
                <a:solidFill>
                  <a:srgbClr val="0E101A"/>
                </a:solidFill>
                <a:latin typeface="Times New Roman"/>
                <a:ea typeface="Times New Roman"/>
                <a:cs typeface="Times New Roman"/>
                <a:sym typeface="Times New Roman"/>
              </a:rPr>
              <a:t>Methods</a:t>
            </a:r>
            <a:r>
              <a:rPr lang="en-GB" sz="900">
                <a:solidFill>
                  <a:srgbClr val="0E101A"/>
                </a:solidFill>
                <a:latin typeface="Times New Roman"/>
                <a:ea typeface="Times New Roman"/>
                <a:cs typeface="Times New Roman"/>
                <a:sym typeface="Times New Roman"/>
              </a:rPr>
              <a:t>:Proposed a novel convolutional neural network (CNN) architecture named YoNet, inspired by the Xception model, particularly utilizing depthwise separable convolutions to reduce the number of model parameters and speed up computations.</a:t>
            </a:r>
            <a:r>
              <a:rPr lang="en-GB" sz="900">
                <a:solidFill>
                  <a:srgbClr val="0E101A"/>
                </a:solidFill>
                <a:latin typeface="Times New Roman"/>
                <a:ea typeface="Times New Roman"/>
                <a:cs typeface="Times New Roman"/>
                <a:sym typeface="Times New Roman"/>
              </a:rPr>
              <a:t>The architecture includes standard convolution layers, depthwise separable convolution layers, batch normalization, and activation functions to optimize the training process and improve model generalizability.</a:t>
            </a:r>
            <a:endParaRPr sz="9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9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900">
                <a:solidFill>
                  <a:srgbClr val="0E101A"/>
                </a:solidFill>
                <a:latin typeface="Times New Roman"/>
                <a:ea typeface="Times New Roman"/>
                <a:cs typeface="Times New Roman"/>
                <a:sym typeface="Times New Roman"/>
              </a:rPr>
              <a:t>Conclusion</a:t>
            </a:r>
            <a:r>
              <a:rPr lang="en-GB" sz="900">
                <a:solidFill>
                  <a:srgbClr val="0E101A"/>
                </a:solidFill>
                <a:latin typeface="Times New Roman"/>
                <a:ea typeface="Times New Roman"/>
                <a:cs typeface="Times New Roman"/>
                <a:sym typeface="Times New Roman"/>
              </a:rPr>
              <a:t>:YoNet demonstrated superior performance in experiments, achieving 94.91% accuracy and 95.61% precision, outperforming other compared models such as ResNet and InceptionNet.The experiments illustrated that depthwise separable convolutions reduce computational costs and effectively handle image features while maintaining high accuracy.</a:t>
            </a:r>
            <a:endParaRPr sz="900">
              <a:solidFill>
                <a:srgbClr val="0E101A"/>
              </a:solidFill>
              <a:latin typeface="Times New Roman"/>
              <a:ea typeface="Times New Roman"/>
              <a:cs typeface="Times New Roman"/>
              <a:sym typeface="Times New Roman"/>
            </a:endParaRPr>
          </a:p>
          <a:p>
            <a:pPr indent="0" lvl="0" marL="0" rtl="0" algn="l">
              <a:lnSpc>
                <a:spcPct val="125000"/>
              </a:lnSpc>
              <a:spcBef>
                <a:spcPts val="2000"/>
              </a:spcBef>
              <a:spcAft>
                <a:spcPts val="0"/>
              </a:spcAft>
              <a:buNone/>
            </a:pPr>
            <a:r>
              <a:rPr b="1" lang="en-GB" sz="1016">
                <a:solidFill>
                  <a:srgbClr val="0E101A"/>
                </a:solidFill>
                <a:latin typeface="Times New Roman"/>
                <a:ea typeface="Times New Roman"/>
                <a:cs typeface="Times New Roman"/>
                <a:sym typeface="Times New Roman"/>
              </a:rPr>
              <a:t>A View Independent Classification Framework for Yoga Postures</a:t>
            </a:r>
            <a:r>
              <a:rPr lang="en-GB" sz="1600"/>
              <a:t> </a:t>
            </a:r>
            <a:r>
              <a:rPr b="1" lang="en-GB" sz="1016">
                <a:solidFill>
                  <a:srgbClr val="0E101A"/>
                </a:solidFill>
                <a:latin typeface="Times New Roman"/>
                <a:ea typeface="Times New Roman"/>
                <a:cs typeface="Times New Roman"/>
                <a:sym typeface="Times New Roman"/>
              </a:rPr>
              <a:t>- </a:t>
            </a:r>
            <a:r>
              <a:rPr lang="en-GB" sz="800">
                <a:solidFill>
                  <a:srgbClr val="212121"/>
                </a:solidFill>
                <a:highlight>
                  <a:srgbClr val="FFFFFF"/>
                </a:highlight>
              </a:rPr>
              <a:t>Chasmai, M., Das, N., Bhardwaj, A., &amp; Garg, R. (2022).</a:t>
            </a:r>
            <a:endParaRPr sz="800">
              <a:solidFill>
                <a:srgbClr val="212121"/>
              </a:solidFill>
              <a:highlight>
                <a:srgbClr val="FFFFFF"/>
              </a:highlight>
            </a:endParaRPr>
          </a:p>
          <a:p>
            <a:pPr indent="0" lvl="0" marL="0" rtl="0" algn="l">
              <a:lnSpc>
                <a:spcPct val="115000"/>
              </a:lnSpc>
              <a:spcBef>
                <a:spcPts val="1000"/>
              </a:spcBef>
              <a:spcAft>
                <a:spcPts val="0"/>
              </a:spcAft>
              <a:buNone/>
            </a:pPr>
            <a:r>
              <a:rPr b="1" lang="en-GB" sz="900">
                <a:solidFill>
                  <a:srgbClr val="0E101A"/>
                </a:solidFill>
                <a:latin typeface="Times New Roman"/>
                <a:ea typeface="Times New Roman"/>
                <a:cs typeface="Times New Roman"/>
                <a:sym typeface="Times New Roman"/>
              </a:rPr>
              <a:t>Methods</a:t>
            </a:r>
            <a:r>
              <a:rPr lang="en-GB" sz="900">
                <a:solidFill>
                  <a:srgbClr val="0E101A"/>
                </a:solidFill>
                <a:latin typeface="Times New Roman"/>
                <a:ea typeface="Times New Roman"/>
                <a:cs typeface="Times New Roman"/>
                <a:sym typeface="Times New Roman"/>
              </a:rPr>
              <a:t>: The framework proposed in the paper relies on transfer learning techniques from existing human pose estimation models. The authors used models to extract 136 key points of the body and trained a Random Forest classifier to recognize yoga postures based on these key points. The dataset for the study was carefully constructed, including video data from 51 subjects performing 20 yoga poses captured from four different camera angles.</a:t>
            </a:r>
            <a:endParaRPr sz="9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9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sz="900">
                <a:solidFill>
                  <a:srgbClr val="0E101A"/>
                </a:solidFill>
                <a:latin typeface="Times New Roman"/>
                <a:ea typeface="Times New Roman"/>
                <a:cs typeface="Times New Roman"/>
                <a:sym typeface="Times New Roman"/>
              </a:rPr>
              <a:t>Conclusion:</a:t>
            </a:r>
            <a:r>
              <a:rPr lang="en-GB" sz="900">
                <a:solidFill>
                  <a:srgbClr val="0E101A"/>
                </a:solidFill>
                <a:latin typeface="Times New Roman"/>
                <a:ea typeface="Times New Roman"/>
                <a:cs typeface="Times New Roman"/>
                <a:sym typeface="Times New Roman"/>
              </a:rPr>
              <a:t>A novel three-step evaluation process was introduced to ensure the classifier's generalizability. This evaluation tests the model's performance on unseen frames, unseen subjects, and unseen camera angles, which ensures the robustness of the model in real-world applications. The paper also highlights that cross-validation techniques must be applied with care to avoid target leakage, which can lead to misleading accuracy results.</a:t>
            </a:r>
            <a:endParaRPr sz="10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700">
              <a:solidFill>
                <a:srgbClr val="0E101A"/>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1700">
              <a:latin typeface="Times New Roman"/>
              <a:ea typeface="Times New Roman"/>
              <a:cs typeface="Times New Roman"/>
              <a:sym typeface="Times New Roman"/>
            </a:endParaRPr>
          </a:p>
        </p:txBody>
      </p:sp>
      <p:sp>
        <p:nvSpPr>
          <p:cNvPr id="178" name="Google Shape;178;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79" name="Google Shape;179;p31"/>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Renhua Luo  (z5408176)</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Dataset(s)</a:t>
            </a:r>
            <a:endParaRPr/>
          </a:p>
        </p:txBody>
      </p:sp>
      <p:sp>
        <p:nvSpPr>
          <p:cNvPr id="185" name="Google Shape;185;p32"/>
          <p:cNvSpPr txBox="1"/>
          <p:nvPr>
            <p:ph idx="1" type="body"/>
          </p:nvPr>
        </p:nvSpPr>
        <p:spPr>
          <a:xfrm>
            <a:off x="173725" y="731525"/>
            <a:ext cx="5410800" cy="1766700"/>
          </a:xfrm>
          <a:prstGeom prst="rect">
            <a:avLst/>
          </a:prstGeom>
          <a:noFill/>
          <a:ln>
            <a:noFill/>
          </a:ln>
        </p:spPr>
        <p:txBody>
          <a:bodyPr anchorCtr="0" anchor="t" bIns="0" lIns="68575" spcFirstLastPara="1" rIns="68575" wrap="square" tIns="0">
            <a:normAutofit fontScale="85000" lnSpcReduction="20000"/>
          </a:bodyPr>
          <a:lstStyle/>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GB" sz="1000"/>
              <a:t>The image dataset is obtained from a paper titled “Yoga-82: A New Dataset for Fine-grained Classification of Human Poses”</a:t>
            </a:r>
            <a:r>
              <a:rPr lang="en-GB" sz="1000"/>
              <a:t>: </a:t>
            </a:r>
            <a:r>
              <a:rPr lang="en-GB" sz="1000" u="sng">
                <a:solidFill>
                  <a:schemeClr val="hlink"/>
                </a:solidFill>
                <a:hlinkClick r:id="rId3"/>
              </a:rPr>
              <a:t>https://neurohive.io/en/news/yoga-82-new-dataset-with-complex-yoga-poses/</a:t>
            </a:r>
            <a:endParaRPr sz="1000"/>
          </a:p>
          <a:p>
            <a:pPr indent="0" lvl="0" marL="0" rtl="0" algn="l">
              <a:lnSpc>
                <a:spcPct val="115000"/>
              </a:lnSpc>
              <a:spcBef>
                <a:spcPts val="0"/>
              </a:spcBef>
              <a:spcAft>
                <a:spcPts val="0"/>
              </a:spcAft>
              <a:buNone/>
            </a:pPr>
            <a:r>
              <a:rPr lang="en-GB" sz="1000"/>
              <a:t> </a:t>
            </a:r>
            <a:endParaRPr sz="1000"/>
          </a:p>
          <a:p>
            <a:pPr indent="0" lvl="0" marL="0" rtl="0" algn="l">
              <a:lnSpc>
                <a:spcPct val="115000"/>
              </a:lnSpc>
              <a:spcBef>
                <a:spcPts val="0"/>
              </a:spcBef>
              <a:spcAft>
                <a:spcPts val="0"/>
              </a:spcAft>
              <a:buNone/>
            </a:pPr>
            <a:r>
              <a:rPr lang="en-GB" sz="1000"/>
              <a:t>The dataset (Yoga-82) contains over </a:t>
            </a:r>
            <a:r>
              <a:rPr b="1" lang="en-GB" sz="1000"/>
              <a:t>28,000 images of yoga poses</a:t>
            </a:r>
            <a:r>
              <a:rPr lang="en-GB" sz="1000"/>
              <a:t> across 82 unique classes, each representing a different yoga pose. </a:t>
            </a:r>
            <a:r>
              <a:rPr lang="en-GB" sz="1000"/>
              <a:t>The dataset contains includes poses from various camera angle and in different environments, with a mix of clean and complex backgrounds. Image formats include JPG and PNG, and of various resolutions. </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GB" sz="1000"/>
              <a:t>Yoga-82 uses a 3-level hierarchical structure where:</a:t>
            </a:r>
            <a:endParaRPr sz="1000"/>
          </a:p>
          <a:p>
            <a:pPr indent="-282575" lvl="0" marL="457200" rtl="0" algn="l">
              <a:lnSpc>
                <a:spcPct val="115000"/>
              </a:lnSpc>
              <a:spcBef>
                <a:spcPts val="0"/>
              </a:spcBef>
              <a:spcAft>
                <a:spcPts val="0"/>
              </a:spcAft>
              <a:buSzPct val="100000"/>
              <a:buChar char="-"/>
            </a:pPr>
            <a:r>
              <a:rPr lang="en-GB" sz="1000"/>
              <a:t>Level 1 represents </a:t>
            </a:r>
            <a:r>
              <a:rPr b="1" lang="en-GB" sz="1000"/>
              <a:t>6 main categories</a:t>
            </a:r>
            <a:r>
              <a:rPr lang="en-GB" sz="1000"/>
              <a:t>, such as standing, sitting, balancing, inverted etc, and </a:t>
            </a:r>
            <a:endParaRPr sz="1000"/>
          </a:p>
          <a:p>
            <a:pPr indent="-282575" lvl="0" marL="457200" rtl="0" algn="l">
              <a:lnSpc>
                <a:spcPct val="115000"/>
              </a:lnSpc>
              <a:spcBef>
                <a:spcPts val="0"/>
              </a:spcBef>
              <a:spcAft>
                <a:spcPts val="0"/>
              </a:spcAft>
              <a:buSzPct val="100000"/>
              <a:buChar char="-"/>
            </a:pPr>
            <a:r>
              <a:rPr lang="en-GB" sz="1000"/>
              <a:t>Level 2 represents </a:t>
            </a:r>
            <a:r>
              <a:rPr b="1" lang="en-GB" sz="1000"/>
              <a:t>20 subcategories</a:t>
            </a:r>
            <a:r>
              <a:rPr lang="en-GB" sz="1000"/>
              <a:t> </a:t>
            </a:r>
            <a:r>
              <a:rPr lang="en-GB" sz="1000"/>
              <a:t>across</a:t>
            </a:r>
            <a:r>
              <a:rPr lang="en-GB" sz="1000"/>
              <a:t> level 1 main categories, representing variations such as leg position or orientations (e.g. forward bend or side bend etc), and</a:t>
            </a:r>
            <a:endParaRPr sz="1000"/>
          </a:p>
          <a:p>
            <a:pPr indent="-282575" lvl="0" marL="457200" rtl="0" algn="l">
              <a:lnSpc>
                <a:spcPct val="115000"/>
              </a:lnSpc>
              <a:spcBef>
                <a:spcPts val="0"/>
              </a:spcBef>
              <a:spcAft>
                <a:spcPts val="0"/>
              </a:spcAft>
              <a:buSzPct val="100000"/>
              <a:buChar char="-"/>
            </a:pPr>
            <a:r>
              <a:rPr lang="en-GB" sz="1000"/>
              <a:t>Level 3 is the specific yoga pose and there are </a:t>
            </a:r>
            <a:r>
              <a:rPr b="1" lang="en-GB" sz="1000"/>
              <a:t>82 poses</a:t>
            </a:r>
            <a:r>
              <a:rPr lang="en-GB" sz="1000"/>
              <a:t> in total</a:t>
            </a:r>
            <a:endParaRPr sz="1000"/>
          </a:p>
        </p:txBody>
      </p:sp>
      <p:sp>
        <p:nvSpPr>
          <p:cNvPr id="186" name="Google Shape;186;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pic>
        <p:nvPicPr>
          <p:cNvPr id="187" name="Google Shape;187;p32"/>
          <p:cNvPicPr preferRelativeResize="0"/>
          <p:nvPr/>
        </p:nvPicPr>
        <p:blipFill>
          <a:blip r:embed="rId4">
            <a:alphaModFix/>
          </a:blip>
          <a:stretch>
            <a:fillRect/>
          </a:stretch>
        </p:blipFill>
        <p:spPr>
          <a:xfrm>
            <a:off x="5453500" y="731525"/>
            <a:ext cx="3599101" cy="3541774"/>
          </a:xfrm>
          <a:prstGeom prst="rect">
            <a:avLst/>
          </a:prstGeom>
          <a:noFill/>
          <a:ln>
            <a:noFill/>
          </a:ln>
        </p:spPr>
      </p:pic>
      <p:sp>
        <p:nvSpPr>
          <p:cNvPr id="188" name="Google Shape;188;p32"/>
          <p:cNvSpPr txBox="1"/>
          <p:nvPr>
            <p:ph idx="1" type="body"/>
          </p:nvPr>
        </p:nvSpPr>
        <p:spPr>
          <a:xfrm>
            <a:off x="173725" y="2502032"/>
            <a:ext cx="5410800" cy="396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GB" sz="850"/>
              <a:t>Each of the 82 individual poses (also text files) </a:t>
            </a:r>
            <a:r>
              <a:rPr lang="en-GB" sz="850"/>
              <a:t>contains image details and URL links to the images hosted on various websites as follows:</a:t>
            </a:r>
            <a:endParaRPr sz="850"/>
          </a:p>
        </p:txBody>
      </p:sp>
      <p:pic>
        <p:nvPicPr>
          <p:cNvPr id="189" name="Google Shape;189;p32"/>
          <p:cNvPicPr preferRelativeResize="0"/>
          <p:nvPr/>
        </p:nvPicPr>
        <p:blipFill>
          <a:blip r:embed="rId5">
            <a:alphaModFix/>
          </a:blip>
          <a:stretch>
            <a:fillRect/>
          </a:stretch>
        </p:blipFill>
        <p:spPr>
          <a:xfrm>
            <a:off x="150938" y="2807971"/>
            <a:ext cx="5256500" cy="563200"/>
          </a:xfrm>
          <a:prstGeom prst="rect">
            <a:avLst/>
          </a:prstGeom>
          <a:noFill/>
          <a:ln>
            <a:noFill/>
          </a:ln>
        </p:spPr>
      </p:pic>
      <p:sp>
        <p:nvSpPr>
          <p:cNvPr id="190" name="Google Shape;190;p32"/>
          <p:cNvSpPr txBox="1"/>
          <p:nvPr>
            <p:ph idx="1" type="body"/>
          </p:nvPr>
        </p:nvSpPr>
        <p:spPr>
          <a:xfrm>
            <a:off x="156675" y="3371169"/>
            <a:ext cx="5410800" cy="7233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100000"/>
              </a:lnSpc>
              <a:spcBef>
                <a:spcPts val="0"/>
              </a:spcBef>
              <a:spcAft>
                <a:spcPts val="0"/>
              </a:spcAft>
              <a:buNone/>
            </a:pPr>
            <a:r>
              <a:rPr lang="en-GB" sz="850"/>
              <a:t>The author provided 2 lists of images to be splitted into train set and test set. However, due to invalid images in the dataset (more details next page), we splitted the dataset into </a:t>
            </a:r>
            <a:r>
              <a:rPr b="1" lang="en-GB" sz="850"/>
              <a:t>80% train set () and 20% test set ()</a:t>
            </a:r>
            <a:r>
              <a:rPr lang="en-GB" sz="850"/>
              <a:t> based on the level 3 classes ourselves. </a:t>
            </a:r>
            <a:endParaRPr sz="850"/>
          </a:p>
          <a:p>
            <a:pPr indent="0" lvl="0" marL="0" rtl="0" algn="l">
              <a:lnSpc>
                <a:spcPct val="100000"/>
              </a:lnSpc>
              <a:spcBef>
                <a:spcPts val="0"/>
              </a:spcBef>
              <a:spcAft>
                <a:spcPts val="0"/>
              </a:spcAft>
              <a:buNone/>
            </a:pPr>
            <a:r>
              <a:t/>
            </a:r>
            <a:endParaRPr sz="850"/>
          </a:p>
          <a:p>
            <a:pPr indent="0" lvl="0" marL="0" rtl="0" algn="l">
              <a:lnSpc>
                <a:spcPct val="100000"/>
              </a:lnSpc>
              <a:spcBef>
                <a:spcPts val="0"/>
              </a:spcBef>
              <a:spcAft>
                <a:spcPts val="0"/>
              </a:spcAft>
              <a:buNone/>
            </a:pPr>
            <a:r>
              <a:rPr lang="en-GB" sz="850"/>
              <a:t>Note that in this project, we focused only on level 3 yoga poses and treat each pose as a </a:t>
            </a:r>
            <a:r>
              <a:rPr lang="en-GB" sz="850"/>
              <a:t>separate</a:t>
            </a:r>
            <a:r>
              <a:rPr lang="en-GB" sz="850"/>
              <a:t> class. Therefore, we have 82 classes</a:t>
            </a:r>
            <a:endParaRPr sz="850"/>
          </a:p>
        </p:txBody>
      </p:sp>
      <p:sp>
        <p:nvSpPr>
          <p:cNvPr id="191" name="Google Shape;191;p32"/>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Renhua Luo  (</a:t>
            </a:r>
            <a:r>
              <a:rPr lang="en-GB" sz="800">
                <a:solidFill>
                  <a:schemeClr val="dk1"/>
                </a:solidFill>
              </a:rPr>
              <a:t>z5408176</a:t>
            </a:r>
            <a:r>
              <a:rPr lang="en-GB" sz="800">
                <a:solidFill>
                  <a:schemeClr val="dk1"/>
                </a:solidFill>
              </a:rPr>
              <a:t>)</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0" y="-1"/>
            <a:ext cx="7771500" cy="767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Arial"/>
              <a:buNone/>
            </a:pPr>
            <a:r>
              <a:rPr lang="en-GB"/>
              <a:t>Data Analysis (cont.)</a:t>
            </a:r>
            <a:endParaRPr/>
          </a:p>
        </p:txBody>
      </p:sp>
      <p:sp>
        <p:nvSpPr>
          <p:cNvPr id="197" name="Google Shape;197;p33"/>
          <p:cNvSpPr txBox="1"/>
          <p:nvPr>
            <p:ph idx="1" type="body"/>
          </p:nvPr>
        </p:nvSpPr>
        <p:spPr>
          <a:xfrm>
            <a:off x="0" y="714800"/>
            <a:ext cx="8515500" cy="37203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GB" sz="1200"/>
              <a:t>Class d</a:t>
            </a:r>
            <a:r>
              <a:rPr lang="en-GB" sz="1200"/>
              <a:t>istribution of the 82 yoga poses:</a:t>
            </a:r>
            <a:endParaRPr/>
          </a:p>
        </p:txBody>
      </p:sp>
      <p:pic>
        <p:nvPicPr>
          <p:cNvPr id="198" name="Google Shape;198;p33"/>
          <p:cNvPicPr preferRelativeResize="0"/>
          <p:nvPr/>
        </p:nvPicPr>
        <p:blipFill>
          <a:blip r:embed="rId3">
            <a:alphaModFix/>
          </a:blip>
          <a:stretch>
            <a:fillRect/>
          </a:stretch>
        </p:blipFill>
        <p:spPr>
          <a:xfrm>
            <a:off x="135100" y="944450"/>
            <a:ext cx="3664250" cy="3560225"/>
          </a:xfrm>
          <a:prstGeom prst="rect">
            <a:avLst/>
          </a:prstGeom>
          <a:noFill/>
          <a:ln>
            <a:noFill/>
          </a:ln>
        </p:spPr>
      </p:pic>
      <p:pic>
        <p:nvPicPr>
          <p:cNvPr id="199" name="Google Shape;199;p33"/>
          <p:cNvPicPr preferRelativeResize="0"/>
          <p:nvPr/>
        </p:nvPicPr>
        <p:blipFill rotWithShape="1">
          <a:blip r:embed="rId4">
            <a:alphaModFix/>
          </a:blip>
          <a:srcRect b="2286" l="0" r="0" t="0"/>
          <a:stretch/>
        </p:blipFill>
        <p:spPr>
          <a:xfrm>
            <a:off x="3601200" y="568250"/>
            <a:ext cx="5427126" cy="3992525"/>
          </a:xfrm>
          <a:prstGeom prst="rect">
            <a:avLst/>
          </a:prstGeom>
          <a:noFill/>
          <a:ln>
            <a:noFill/>
          </a:ln>
        </p:spPr>
      </p:pic>
      <p:sp>
        <p:nvSpPr>
          <p:cNvPr id="200" name="Google Shape;200;p33"/>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Renhua Luo  (z5408176)</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173736" y="102394"/>
            <a:ext cx="8723376" cy="62912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GB"/>
              <a:t>Data Analysis</a:t>
            </a:r>
            <a:endParaRPr/>
          </a:p>
        </p:txBody>
      </p:sp>
      <p:sp>
        <p:nvSpPr>
          <p:cNvPr id="206" name="Google Shape;206;p34"/>
          <p:cNvSpPr txBox="1"/>
          <p:nvPr>
            <p:ph idx="1" type="body"/>
          </p:nvPr>
        </p:nvSpPr>
        <p:spPr>
          <a:xfrm>
            <a:off x="173728" y="731525"/>
            <a:ext cx="6500400" cy="3776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1200"/>
          </a:p>
        </p:txBody>
      </p:sp>
      <p:sp>
        <p:nvSpPr>
          <p:cNvPr id="207" name="Google Shape;207;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208" name="Google Shape;208;p34"/>
          <p:cNvSpPr txBox="1"/>
          <p:nvPr>
            <p:ph idx="1" type="body"/>
          </p:nvPr>
        </p:nvSpPr>
        <p:spPr>
          <a:xfrm>
            <a:off x="237250" y="731525"/>
            <a:ext cx="6553500" cy="35685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None/>
            </a:pPr>
            <a:r>
              <a:rPr b="1" lang="en-GB" sz="850"/>
              <a:t>Data preprocessing:</a:t>
            </a:r>
            <a:endParaRPr b="1" sz="850"/>
          </a:p>
          <a:p>
            <a:pPr indent="0" lvl="0" marL="0" rtl="0" algn="l">
              <a:lnSpc>
                <a:spcPct val="115000"/>
              </a:lnSpc>
              <a:spcBef>
                <a:spcPts val="0"/>
              </a:spcBef>
              <a:spcAft>
                <a:spcPts val="0"/>
              </a:spcAft>
              <a:buNone/>
            </a:pPr>
            <a:r>
              <a:t/>
            </a:r>
            <a:endParaRPr b="1" sz="850"/>
          </a:p>
          <a:p>
            <a:pPr indent="0" lvl="0" marL="0" rtl="0" algn="l">
              <a:lnSpc>
                <a:spcPct val="115000"/>
              </a:lnSpc>
              <a:spcBef>
                <a:spcPts val="0"/>
              </a:spcBef>
              <a:spcAft>
                <a:spcPts val="0"/>
              </a:spcAft>
              <a:buNone/>
            </a:pPr>
            <a:r>
              <a:rPr lang="en-GB" sz="850"/>
              <a:t>MobileNetV3:</a:t>
            </a:r>
            <a:endParaRPr sz="850"/>
          </a:p>
          <a:p>
            <a:pPr indent="-282575" lvl="0" marL="457200" rtl="0" algn="l">
              <a:lnSpc>
                <a:spcPct val="115000"/>
              </a:lnSpc>
              <a:spcBef>
                <a:spcPts val="0"/>
              </a:spcBef>
              <a:spcAft>
                <a:spcPts val="0"/>
              </a:spcAft>
              <a:buSzPts val="850"/>
              <a:buChar char="-"/>
            </a:pPr>
            <a:r>
              <a:rPr lang="en-GB" sz="850"/>
              <a:t>Image size is resized to </a:t>
            </a:r>
            <a:r>
              <a:rPr b="1" lang="en-GB" sz="850"/>
              <a:t>224x224 pixels</a:t>
            </a:r>
            <a:r>
              <a:rPr lang="en-GB" sz="850"/>
              <a:t> and pixel values rescaled to the </a:t>
            </a:r>
            <a:r>
              <a:rPr b="1" lang="en-GB" sz="850"/>
              <a:t>0-1</a:t>
            </a:r>
            <a:r>
              <a:rPr lang="en-GB" sz="850"/>
              <a:t> range. Batch size is set to </a:t>
            </a:r>
            <a:r>
              <a:rPr b="1" lang="en-GB" sz="850"/>
              <a:t>32</a:t>
            </a:r>
            <a:endParaRPr b="1" sz="850"/>
          </a:p>
          <a:p>
            <a:pPr indent="-282575" lvl="0" marL="457200" rtl="0" algn="l">
              <a:lnSpc>
                <a:spcPct val="115000"/>
              </a:lnSpc>
              <a:spcBef>
                <a:spcPts val="0"/>
              </a:spcBef>
              <a:spcAft>
                <a:spcPts val="0"/>
              </a:spcAft>
              <a:buSzPts val="850"/>
              <a:buChar char="-"/>
            </a:pPr>
            <a:r>
              <a:rPr lang="en-GB" sz="850"/>
              <a:t>Data cleaning: </a:t>
            </a:r>
            <a:r>
              <a:rPr b="1" lang="en-GB" sz="850"/>
              <a:t>Invalid/corrupted images</a:t>
            </a:r>
            <a:r>
              <a:rPr lang="en-GB" sz="850"/>
              <a:t> are removed from the dataset</a:t>
            </a:r>
            <a:endParaRPr sz="850"/>
          </a:p>
          <a:p>
            <a:pPr indent="-282575" lvl="0" marL="457200" rtl="0" algn="l">
              <a:lnSpc>
                <a:spcPct val="115000"/>
              </a:lnSpc>
              <a:spcBef>
                <a:spcPts val="0"/>
              </a:spcBef>
              <a:spcAft>
                <a:spcPts val="0"/>
              </a:spcAft>
              <a:buSzPts val="850"/>
              <a:buChar char="-"/>
            </a:pPr>
            <a:r>
              <a:rPr lang="en-GB" sz="850"/>
              <a:t>Error rate analysis: Use ELA functions to create </a:t>
            </a:r>
            <a:r>
              <a:rPr b="1" lang="en-GB" sz="850"/>
              <a:t>Error Level Analysis (ELA)</a:t>
            </a:r>
            <a:r>
              <a:rPr lang="en-GB" sz="850"/>
              <a:t> images for tamper detection</a:t>
            </a:r>
            <a:endParaRPr sz="850"/>
          </a:p>
          <a:p>
            <a:pPr indent="-282575" lvl="0" marL="457200" rtl="0" algn="l">
              <a:lnSpc>
                <a:spcPct val="115000"/>
              </a:lnSpc>
              <a:spcBef>
                <a:spcPts val="0"/>
              </a:spcBef>
              <a:spcAft>
                <a:spcPts val="0"/>
              </a:spcAft>
              <a:buSzPts val="850"/>
              <a:buChar char="-"/>
            </a:pPr>
            <a:r>
              <a:rPr lang="en-GB" sz="850"/>
              <a:t>Data augmentation: Configured augmentation laters for </a:t>
            </a:r>
            <a:r>
              <a:rPr b="1" lang="en-GB" sz="850"/>
              <a:t>random flipping, rotation, zoom, height, and width adjustments</a:t>
            </a:r>
            <a:r>
              <a:rPr lang="en-GB" sz="850"/>
              <a:t>.</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rPr lang="en-GB" sz="850"/>
              <a:t>Mediapipe + YogaConvo3d:</a:t>
            </a:r>
            <a:endParaRPr sz="850"/>
          </a:p>
          <a:p>
            <a:pPr indent="-282575" lvl="0" marL="457200" rtl="0" algn="l">
              <a:lnSpc>
                <a:spcPct val="115000"/>
              </a:lnSpc>
              <a:spcBef>
                <a:spcPts val="0"/>
              </a:spcBef>
              <a:spcAft>
                <a:spcPts val="0"/>
              </a:spcAft>
              <a:buSzPts val="850"/>
              <a:buChar char="-"/>
            </a:pPr>
            <a:r>
              <a:rPr b="1" lang="en-GB" sz="850"/>
              <a:t>Mediapipe</a:t>
            </a:r>
            <a:r>
              <a:rPr lang="en-GB" sz="850"/>
              <a:t> pose module: Used the module to detect human poses in pose images</a:t>
            </a:r>
            <a:endParaRPr sz="850"/>
          </a:p>
          <a:p>
            <a:pPr indent="-282575" lvl="0" marL="457200" rtl="0" algn="l">
              <a:lnSpc>
                <a:spcPct val="115000"/>
              </a:lnSpc>
              <a:spcBef>
                <a:spcPts val="0"/>
              </a:spcBef>
              <a:spcAft>
                <a:spcPts val="0"/>
              </a:spcAft>
              <a:buSzPts val="850"/>
              <a:buChar char="-"/>
            </a:pPr>
            <a:r>
              <a:rPr lang="en-GB" sz="850"/>
              <a:t>3D voxel grid: Defined </a:t>
            </a:r>
            <a:r>
              <a:rPr b="1" lang="en-GB" sz="850"/>
              <a:t>3D voxel grid</a:t>
            </a:r>
            <a:r>
              <a:rPr lang="en-GB" sz="850"/>
              <a:t> size of </a:t>
            </a:r>
            <a:r>
              <a:rPr b="1" lang="en-GB" sz="850"/>
              <a:t>32x32x32</a:t>
            </a:r>
            <a:r>
              <a:rPr lang="en-GB" sz="850"/>
              <a:t> for each pose image. </a:t>
            </a:r>
            <a:endParaRPr sz="850"/>
          </a:p>
          <a:p>
            <a:pPr indent="-282575" lvl="1" marL="914400" rtl="0" algn="l">
              <a:lnSpc>
                <a:spcPct val="115000"/>
              </a:lnSpc>
              <a:spcBef>
                <a:spcPts val="0"/>
              </a:spcBef>
              <a:spcAft>
                <a:spcPts val="0"/>
              </a:spcAft>
              <a:buSzPts val="850"/>
              <a:buChar char="-"/>
            </a:pPr>
            <a:r>
              <a:rPr lang="en-GB" sz="850"/>
              <a:t>First, </a:t>
            </a:r>
            <a:r>
              <a:rPr b="1" lang="en-GB" sz="850"/>
              <a:t>Mediapipe landmarks</a:t>
            </a:r>
            <a:r>
              <a:rPr lang="en-GB" sz="850"/>
              <a:t> (for key body positions) were normalised to fit within the voxel grid</a:t>
            </a:r>
            <a:endParaRPr sz="850"/>
          </a:p>
          <a:p>
            <a:pPr indent="-282575" lvl="1" marL="914400" rtl="0" algn="l">
              <a:lnSpc>
                <a:spcPct val="115000"/>
              </a:lnSpc>
              <a:spcBef>
                <a:spcPts val="0"/>
              </a:spcBef>
              <a:spcAft>
                <a:spcPts val="0"/>
              </a:spcAft>
              <a:buSzPts val="850"/>
              <a:buChar char="-"/>
            </a:pPr>
            <a:r>
              <a:rPr lang="en-GB" sz="850"/>
              <a:t>Second, </a:t>
            </a:r>
            <a:r>
              <a:rPr b="1" lang="en-GB" sz="850"/>
              <a:t>Bresenham’s algorithm</a:t>
            </a:r>
            <a:r>
              <a:rPr lang="en-GB" sz="850"/>
              <a:t> is used to connect landmarks with lines in a 3D voxel grid </a:t>
            </a:r>
            <a:endParaRPr sz="850"/>
          </a:p>
          <a:p>
            <a:pPr indent="-282575" lvl="1" marL="914400" rtl="0" algn="l">
              <a:lnSpc>
                <a:spcPct val="115000"/>
              </a:lnSpc>
              <a:spcBef>
                <a:spcPts val="0"/>
              </a:spcBef>
              <a:spcAft>
                <a:spcPts val="0"/>
              </a:spcAft>
              <a:buSzPts val="850"/>
              <a:buChar char="-"/>
            </a:pPr>
            <a:r>
              <a:rPr lang="en-GB" sz="850"/>
              <a:t>Third, the grid is reflected about X-axis for the correct orientation</a:t>
            </a:r>
            <a:endParaRPr sz="850"/>
          </a:p>
          <a:p>
            <a:pPr indent="0" lvl="0" marL="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t/>
            </a:r>
            <a:endParaRPr sz="850"/>
          </a:p>
          <a:p>
            <a:pPr indent="0" lvl="0" marL="914400" rtl="0" algn="l">
              <a:lnSpc>
                <a:spcPct val="115000"/>
              </a:lnSpc>
              <a:spcBef>
                <a:spcPts val="0"/>
              </a:spcBef>
              <a:spcAft>
                <a:spcPts val="0"/>
              </a:spcAft>
              <a:buNone/>
            </a:pPr>
            <a:r>
              <a:t/>
            </a:r>
            <a:endParaRPr sz="850"/>
          </a:p>
          <a:p>
            <a:pPr indent="0" lvl="0" marL="0" rtl="0" algn="l">
              <a:lnSpc>
                <a:spcPct val="115000"/>
              </a:lnSpc>
              <a:spcBef>
                <a:spcPts val="0"/>
              </a:spcBef>
              <a:spcAft>
                <a:spcPts val="0"/>
              </a:spcAft>
              <a:buNone/>
            </a:pPr>
            <a:r>
              <a:t/>
            </a:r>
            <a:endParaRPr sz="850"/>
          </a:p>
        </p:txBody>
      </p:sp>
      <p:pic>
        <p:nvPicPr>
          <p:cNvPr id="209" name="Google Shape;209;p34"/>
          <p:cNvPicPr preferRelativeResize="0"/>
          <p:nvPr/>
        </p:nvPicPr>
        <p:blipFill>
          <a:blip r:embed="rId3">
            <a:alphaModFix/>
          </a:blip>
          <a:stretch>
            <a:fillRect/>
          </a:stretch>
        </p:blipFill>
        <p:spPr>
          <a:xfrm>
            <a:off x="6829525" y="2369350"/>
            <a:ext cx="2144425" cy="2138575"/>
          </a:xfrm>
          <a:prstGeom prst="rect">
            <a:avLst/>
          </a:prstGeom>
          <a:noFill/>
          <a:ln>
            <a:noFill/>
          </a:ln>
        </p:spPr>
      </p:pic>
      <p:pic>
        <p:nvPicPr>
          <p:cNvPr id="210" name="Google Shape;210;p34"/>
          <p:cNvPicPr preferRelativeResize="0"/>
          <p:nvPr/>
        </p:nvPicPr>
        <p:blipFill>
          <a:blip r:embed="rId4">
            <a:alphaModFix/>
          </a:blip>
          <a:stretch>
            <a:fillRect/>
          </a:stretch>
        </p:blipFill>
        <p:spPr>
          <a:xfrm>
            <a:off x="6896500" y="617175"/>
            <a:ext cx="1841726" cy="1527225"/>
          </a:xfrm>
          <a:prstGeom prst="rect">
            <a:avLst/>
          </a:prstGeom>
          <a:noFill/>
          <a:ln>
            <a:noFill/>
          </a:ln>
        </p:spPr>
      </p:pic>
      <p:pic>
        <p:nvPicPr>
          <p:cNvPr id="211" name="Google Shape;211;p34"/>
          <p:cNvPicPr preferRelativeResize="0"/>
          <p:nvPr/>
        </p:nvPicPr>
        <p:blipFill>
          <a:blip r:embed="rId5">
            <a:alphaModFix/>
          </a:blip>
          <a:stretch>
            <a:fillRect/>
          </a:stretch>
        </p:blipFill>
        <p:spPr>
          <a:xfrm>
            <a:off x="1580025" y="2889575"/>
            <a:ext cx="3423625" cy="1618350"/>
          </a:xfrm>
          <a:prstGeom prst="rect">
            <a:avLst/>
          </a:prstGeom>
          <a:noFill/>
          <a:ln>
            <a:noFill/>
          </a:ln>
        </p:spPr>
      </p:pic>
      <p:sp>
        <p:nvSpPr>
          <p:cNvPr id="212" name="Google Shape;212;p34"/>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Renhua Luo  (z5408176)</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Arial"/>
              <a:buNone/>
            </a:pPr>
            <a:r>
              <a:rPr lang="en-GB"/>
              <a:t>Data Analysis (cont.)</a:t>
            </a:r>
            <a:endParaRPr/>
          </a:p>
        </p:txBody>
      </p:sp>
      <p:sp>
        <p:nvSpPr>
          <p:cNvPr id="218" name="Google Shape;218;p35"/>
          <p:cNvSpPr txBox="1"/>
          <p:nvPr>
            <p:ph idx="1" type="body"/>
          </p:nvPr>
        </p:nvSpPr>
        <p:spPr>
          <a:xfrm>
            <a:off x="628650" y="1235375"/>
            <a:ext cx="6832800" cy="31623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b="1" lang="en-GB" sz="850"/>
              <a:t>DenseNet:</a:t>
            </a:r>
            <a:endParaRPr b="1" sz="850"/>
          </a:p>
          <a:p>
            <a:pPr indent="-282575" lvl="0" marL="457200" rtl="0" algn="l">
              <a:lnSpc>
                <a:spcPct val="100000"/>
              </a:lnSpc>
              <a:spcBef>
                <a:spcPts val="0"/>
              </a:spcBef>
              <a:spcAft>
                <a:spcPts val="0"/>
              </a:spcAft>
              <a:buSzPts val="850"/>
              <a:buChar char="-"/>
            </a:pPr>
            <a:r>
              <a:rPr lang="en-GB" sz="850"/>
              <a:t>Image size is resized to </a:t>
            </a:r>
            <a:r>
              <a:rPr b="1" lang="en-GB" sz="850"/>
              <a:t>224x224 pixels</a:t>
            </a:r>
            <a:r>
              <a:rPr lang="en-GB" sz="850"/>
              <a:t> and pixel values rescaled to the </a:t>
            </a:r>
            <a:r>
              <a:rPr b="1" lang="en-GB" sz="850"/>
              <a:t>0-1</a:t>
            </a:r>
            <a:r>
              <a:rPr lang="en-GB" sz="850"/>
              <a:t> range.</a:t>
            </a:r>
            <a:endParaRPr sz="850"/>
          </a:p>
          <a:p>
            <a:pPr indent="-282575" lvl="0" marL="457200" rtl="0" algn="l">
              <a:lnSpc>
                <a:spcPct val="100000"/>
              </a:lnSpc>
              <a:spcBef>
                <a:spcPts val="0"/>
              </a:spcBef>
              <a:spcAft>
                <a:spcPts val="0"/>
              </a:spcAft>
              <a:buSzPts val="850"/>
              <a:buChar char="-"/>
            </a:pPr>
            <a:r>
              <a:rPr lang="en-GB" sz="850"/>
              <a:t>Skipped any unreadable images</a:t>
            </a:r>
            <a:endParaRPr sz="850"/>
          </a:p>
          <a:p>
            <a:pPr indent="-282575" lvl="0" marL="457200" rtl="0" algn="l">
              <a:lnSpc>
                <a:spcPct val="100000"/>
              </a:lnSpc>
              <a:spcBef>
                <a:spcPts val="0"/>
              </a:spcBef>
              <a:spcAft>
                <a:spcPts val="0"/>
              </a:spcAft>
              <a:buSzPts val="850"/>
              <a:buChar char="-"/>
            </a:pPr>
            <a:r>
              <a:rPr lang="en-GB" sz="850"/>
              <a:t>Converted data to NumPy arrays for use in model training and testing</a:t>
            </a:r>
            <a:endParaRPr sz="850"/>
          </a:p>
          <a:p>
            <a:pPr indent="-282575" lvl="0" marL="457200" rtl="0" algn="l">
              <a:lnSpc>
                <a:spcPct val="100000"/>
              </a:lnSpc>
              <a:spcBef>
                <a:spcPts val="0"/>
              </a:spcBef>
              <a:spcAft>
                <a:spcPts val="0"/>
              </a:spcAft>
              <a:buSzPts val="850"/>
              <a:buChar char="-"/>
            </a:pPr>
            <a:r>
              <a:rPr lang="en-GB" sz="850"/>
              <a:t>Performed data augmentation by </a:t>
            </a:r>
            <a:r>
              <a:rPr b="1" lang="en-GB" sz="850"/>
              <a:t>Horizonta</a:t>
            </a:r>
            <a:r>
              <a:rPr lang="en-GB" sz="850"/>
              <a:t>l and </a:t>
            </a:r>
            <a:r>
              <a:rPr b="1" lang="en-GB" sz="850"/>
              <a:t>vertical flips</a:t>
            </a:r>
            <a:r>
              <a:rPr lang="en-GB" sz="850"/>
              <a:t>,</a:t>
            </a:r>
            <a:r>
              <a:rPr b="1" lang="en-GB" sz="850"/>
              <a:t> Rotation</a:t>
            </a:r>
            <a:r>
              <a:rPr lang="en-GB" sz="850"/>
              <a:t>, </a:t>
            </a:r>
            <a:r>
              <a:rPr b="1" lang="en-GB" sz="850"/>
              <a:t>Zoom</a:t>
            </a:r>
            <a:r>
              <a:rPr lang="en-GB" sz="850"/>
              <a:t>, </a:t>
            </a:r>
            <a:r>
              <a:rPr b="1" lang="en-GB" sz="850"/>
              <a:t>Width</a:t>
            </a:r>
            <a:r>
              <a:rPr lang="en-GB" sz="850"/>
              <a:t> and </a:t>
            </a:r>
            <a:r>
              <a:rPr b="1" lang="en-GB" sz="850"/>
              <a:t>height</a:t>
            </a:r>
            <a:r>
              <a:rPr lang="en-GB" sz="850"/>
              <a:t> </a:t>
            </a:r>
            <a:r>
              <a:rPr b="1" lang="en-GB" sz="850"/>
              <a:t>shifts</a:t>
            </a:r>
            <a:r>
              <a:rPr lang="en-GB" sz="850"/>
              <a:t> and </a:t>
            </a:r>
            <a:r>
              <a:rPr b="1" lang="en-GB" sz="850"/>
              <a:t>Shear</a:t>
            </a:r>
            <a:endParaRPr sz="850"/>
          </a:p>
          <a:p>
            <a:pPr indent="0" lvl="0" marL="0" rtl="0" algn="l">
              <a:lnSpc>
                <a:spcPct val="100000"/>
              </a:lnSpc>
              <a:spcBef>
                <a:spcPts val="0"/>
              </a:spcBef>
              <a:spcAft>
                <a:spcPts val="0"/>
              </a:spcAft>
              <a:buNone/>
            </a:pPr>
            <a:r>
              <a:t/>
            </a:r>
            <a:endParaRPr sz="850"/>
          </a:p>
          <a:p>
            <a:pPr indent="0" lvl="0" marL="0" rtl="0" algn="l">
              <a:lnSpc>
                <a:spcPct val="100000"/>
              </a:lnSpc>
              <a:spcBef>
                <a:spcPts val="0"/>
              </a:spcBef>
              <a:spcAft>
                <a:spcPts val="0"/>
              </a:spcAft>
              <a:buNone/>
            </a:pPr>
            <a:r>
              <a:rPr b="1" lang="en-GB" sz="850"/>
              <a:t>Xception:</a:t>
            </a:r>
            <a:endParaRPr b="1" sz="850"/>
          </a:p>
          <a:p>
            <a:pPr indent="-282575" lvl="0" marL="457200" rtl="0" algn="l">
              <a:lnSpc>
                <a:spcPct val="100000"/>
              </a:lnSpc>
              <a:spcBef>
                <a:spcPts val="0"/>
              </a:spcBef>
              <a:spcAft>
                <a:spcPts val="0"/>
              </a:spcAft>
              <a:buSzPts val="850"/>
              <a:buChar char="-"/>
            </a:pPr>
            <a:r>
              <a:rPr lang="en-GB" sz="850"/>
              <a:t>Data augmentation: Used</a:t>
            </a:r>
            <a:r>
              <a:rPr b="1" lang="en-GB" sz="850"/>
              <a:t> ImageDataGenerator </a:t>
            </a:r>
            <a:r>
              <a:rPr lang="en-GB" sz="850"/>
              <a:t>for data augmentation with the following transformation:</a:t>
            </a:r>
            <a:endParaRPr sz="850"/>
          </a:p>
          <a:p>
            <a:pPr indent="-282575" lvl="1" marL="914400" rtl="0" algn="l">
              <a:lnSpc>
                <a:spcPct val="100000"/>
              </a:lnSpc>
              <a:spcBef>
                <a:spcPts val="0"/>
              </a:spcBef>
              <a:spcAft>
                <a:spcPts val="0"/>
              </a:spcAft>
              <a:buSzPts val="850"/>
              <a:buChar char="-"/>
            </a:pPr>
            <a:r>
              <a:rPr lang="en-GB" sz="850"/>
              <a:t>Rotation</a:t>
            </a:r>
            <a:endParaRPr sz="850"/>
          </a:p>
          <a:p>
            <a:pPr indent="-282575" lvl="1" marL="914400" rtl="0" algn="l">
              <a:lnSpc>
                <a:spcPct val="100000"/>
              </a:lnSpc>
              <a:spcBef>
                <a:spcPts val="0"/>
              </a:spcBef>
              <a:spcAft>
                <a:spcPts val="0"/>
              </a:spcAft>
              <a:buSzPts val="850"/>
              <a:buChar char="-"/>
            </a:pPr>
            <a:r>
              <a:rPr lang="en-GB" sz="850"/>
              <a:t>Width and height shifts</a:t>
            </a:r>
            <a:endParaRPr sz="850"/>
          </a:p>
          <a:p>
            <a:pPr indent="-282575" lvl="1" marL="914400" rtl="0" algn="l">
              <a:lnSpc>
                <a:spcPct val="100000"/>
              </a:lnSpc>
              <a:spcBef>
                <a:spcPts val="0"/>
              </a:spcBef>
              <a:spcAft>
                <a:spcPts val="0"/>
              </a:spcAft>
              <a:buSzPts val="850"/>
              <a:buChar char="-"/>
            </a:pPr>
            <a:r>
              <a:rPr lang="en-GB" sz="850"/>
              <a:t>Zoom range</a:t>
            </a:r>
            <a:endParaRPr sz="850"/>
          </a:p>
          <a:p>
            <a:pPr indent="-282575" lvl="1" marL="914400" rtl="0" algn="l">
              <a:lnSpc>
                <a:spcPct val="100000"/>
              </a:lnSpc>
              <a:spcBef>
                <a:spcPts val="0"/>
              </a:spcBef>
              <a:spcAft>
                <a:spcPts val="0"/>
              </a:spcAft>
              <a:buSzPts val="850"/>
              <a:buChar char="-"/>
            </a:pPr>
            <a:r>
              <a:rPr lang="en-GB" sz="850"/>
              <a:t>Horizontal flip</a:t>
            </a:r>
            <a:endParaRPr sz="850"/>
          </a:p>
          <a:p>
            <a:pPr indent="-282575" lvl="1" marL="914400" rtl="0" algn="l">
              <a:lnSpc>
                <a:spcPct val="100000"/>
              </a:lnSpc>
              <a:spcBef>
                <a:spcPts val="0"/>
              </a:spcBef>
              <a:spcAft>
                <a:spcPts val="0"/>
              </a:spcAft>
              <a:buSzPts val="850"/>
              <a:buChar char="-"/>
            </a:pPr>
            <a:r>
              <a:rPr lang="en-GB" sz="850"/>
              <a:t>Brightness range</a:t>
            </a:r>
            <a:endParaRPr sz="850"/>
          </a:p>
          <a:p>
            <a:pPr indent="-282575" lvl="1" marL="914400" rtl="0" algn="l">
              <a:lnSpc>
                <a:spcPct val="100000"/>
              </a:lnSpc>
              <a:spcBef>
                <a:spcPts val="0"/>
              </a:spcBef>
              <a:spcAft>
                <a:spcPts val="0"/>
              </a:spcAft>
              <a:buSzPts val="850"/>
              <a:buChar char="-"/>
            </a:pPr>
            <a:r>
              <a:rPr lang="en-GB" sz="850"/>
              <a:t>Validation split </a:t>
            </a:r>
            <a:endParaRPr sz="850"/>
          </a:p>
          <a:p>
            <a:pPr indent="-282575" lvl="1" marL="914400" rtl="0" algn="l">
              <a:lnSpc>
                <a:spcPct val="100000"/>
              </a:lnSpc>
              <a:spcBef>
                <a:spcPts val="0"/>
              </a:spcBef>
              <a:spcAft>
                <a:spcPts val="0"/>
              </a:spcAft>
              <a:buSzPts val="850"/>
              <a:buChar char="-"/>
            </a:pPr>
            <a:r>
              <a:rPr lang="en-GB" sz="850"/>
              <a:t>Rescale pixel values to the range </a:t>
            </a:r>
            <a:r>
              <a:rPr b="1" lang="en-GB" sz="850"/>
              <a:t>[0, 1]</a:t>
            </a:r>
            <a:r>
              <a:rPr lang="en-GB" sz="850"/>
              <a:t> by dividing by </a:t>
            </a:r>
            <a:r>
              <a:rPr b="1" lang="en-GB" sz="850"/>
              <a:t>255</a:t>
            </a:r>
            <a:endParaRPr b="1" sz="850"/>
          </a:p>
          <a:p>
            <a:pPr indent="-282575" lvl="1" marL="914400" rtl="0" algn="l">
              <a:lnSpc>
                <a:spcPct val="100000"/>
              </a:lnSpc>
              <a:spcBef>
                <a:spcPts val="0"/>
              </a:spcBef>
              <a:spcAft>
                <a:spcPts val="0"/>
              </a:spcAft>
              <a:buSzPts val="850"/>
              <a:buChar char="-"/>
            </a:pPr>
            <a:r>
              <a:rPr lang="en-GB" sz="850"/>
              <a:t>Resized images to </a:t>
            </a:r>
            <a:r>
              <a:rPr b="1" lang="en-GB" sz="850"/>
              <a:t>256x256</a:t>
            </a:r>
            <a:endParaRPr b="1" sz="850"/>
          </a:p>
          <a:p>
            <a:pPr indent="0" lvl="0" marL="914400" rtl="0" algn="l">
              <a:lnSpc>
                <a:spcPct val="100000"/>
              </a:lnSpc>
              <a:spcBef>
                <a:spcPts val="0"/>
              </a:spcBef>
              <a:spcAft>
                <a:spcPts val="0"/>
              </a:spcAft>
              <a:buNone/>
            </a:pPr>
            <a:r>
              <a:t/>
            </a:r>
            <a:endParaRPr sz="850"/>
          </a:p>
          <a:p>
            <a:pPr indent="0" lvl="0" marL="0" rtl="0" algn="l">
              <a:lnSpc>
                <a:spcPct val="100000"/>
              </a:lnSpc>
              <a:spcBef>
                <a:spcPts val="0"/>
              </a:spcBef>
              <a:spcAft>
                <a:spcPts val="0"/>
              </a:spcAft>
              <a:buNone/>
            </a:pPr>
            <a:r>
              <a:rPr b="1" lang="en-GB" sz="850"/>
              <a:t>Data limitation:</a:t>
            </a:r>
            <a:endParaRPr b="1" sz="850"/>
          </a:p>
          <a:p>
            <a:pPr indent="-282575" lvl="0" marL="457200" rtl="0" algn="l">
              <a:lnSpc>
                <a:spcPct val="100000"/>
              </a:lnSpc>
              <a:spcBef>
                <a:spcPts val="0"/>
              </a:spcBef>
              <a:spcAft>
                <a:spcPts val="0"/>
              </a:spcAft>
              <a:buSzPts val="850"/>
              <a:buChar char="-"/>
            </a:pPr>
            <a:r>
              <a:rPr lang="en-GB" sz="850"/>
              <a:t>Since the images were downloaded from various websites. Some websites were no longer accessible and thus 18,600 out of 28,000 images were downloaded (33.6% loss of data). In addition, some images are invalid and thus need to be discarded.</a:t>
            </a:r>
            <a:endParaRPr sz="850"/>
          </a:p>
          <a:p>
            <a:pPr indent="-282575" lvl="0" marL="457200" rtl="0" algn="l">
              <a:lnSpc>
                <a:spcPct val="100000"/>
              </a:lnSpc>
              <a:spcBef>
                <a:spcPts val="0"/>
              </a:spcBef>
              <a:spcAft>
                <a:spcPts val="0"/>
              </a:spcAft>
              <a:buSzPts val="850"/>
              <a:buChar char="-"/>
            </a:pPr>
            <a:r>
              <a:rPr lang="en-GB" sz="850"/>
              <a:t>A subset of the images are cartoon and random images. Some of the poses are different from each other despite being in the same class</a:t>
            </a:r>
            <a:endParaRPr sz="850"/>
          </a:p>
          <a:p>
            <a:pPr indent="0" lvl="0" marL="0" rtl="0" algn="l">
              <a:lnSpc>
                <a:spcPct val="100000"/>
              </a:lnSpc>
              <a:spcBef>
                <a:spcPts val="0"/>
              </a:spcBef>
              <a:spcAft>
                <a:spcPts val="0"/>
              </a:spcAft>
              <a:buNone/>
            </a:pPr>
            <a:r>
              <a:t/>
            </a:r>
            <a:endParaRPr sz="850"/>
          </a:p>
        </p:txBody>
      </p:sp>
      <p:pic>
        <p:nvPicPr>
          <p:cNvPr id="219" name="Google Shape;219;p35"/>
          <p:cNvPicPr preferRelativeResize="0"/>
          <p:nvPr/>
        </p:nvPicPr>
        <p:blipFill>
          <a:blip r:embed="rId3">
            <a:alphaModFix/>
          </a:blip>
          <a:stretch>
            <a:fillRect/>
          </a:stretch>
        </p:blipFill>
        <p:spPr>
          <a:xfrm>
            <a:off x="7279450" y="3313050"/>
            <a:ext cx="1663402" cy="936976"/>
          </a:xfrm>
          <a:prstGeom prst="rect">
            <a:avLst/>
          </a:prstGeom>
          <a:noFill/>
          <a:ln>
            <a:noFill/>
          </a:ln>
        </p:spPr>
      </p:pic>
      <p:pic>
        <p:nvPicPr>
          <p:cNvPr id="220" name="Google Shape;220;p35"/>
          <p:cNvPicPr preferRelativeResize="0"/>
          <p:nvPr/>
        </p:nvPicPr>
        <p:blipFill>
          <a:blip r:embed="rId4">
            <a:alphaModFix/>
          </a:blip>
          <a:stretch>
            <a:fillRect/>
          </a:stretch>
        </p:blipFill>
        <p:spPr>
          <a:xfrm>
            <a:off x="7502200" y="834525"/>
            <a:ext cx="1539723" cy="936975"/>
          </a:xfrm>
          <a:prstGeom prst="rect">
            <a:avLst/>
          </a:prstGeom>
          <a:noFill/>
          <a:ln>
            <a:noFill/>
          </a:ln>
        </p:spPr>
      </p:pic>
      <p:pic>
        <p:nvPicPr>
          <p:cNvPr id="221" name="Google Shape;221;p35"/>
          <p:cNvPicPr preferRelativeResize="0"/>
          <p:nvPr/>
        </p:nvPicPr>
        <p:blipFill>
          <a:blip r:embed="rId5">
            <a:alphaModFix/>
          </a:blip>
          <a:stretch>
            <a:fillRect/>
          </a:stretch>
        </p:blipFill>
        <p:spPr>
          <a:xfrm>
            <a:off x="7904100" y="1897775"/>
            <a:ext cx="1038750" cy="1078025"/>
          </a:xfrm>
          <a:prstGeom prst="rect">
            <a:avLst/>
          </a:prstGeom>
          <a:noFill/>
          <a:ln>
            <a:noFill/>
          </a:ln>
        </p:spPr>
      </p:pic>
      <p:sp>
        <p:nvSpPr>
          <p:cNvPr id="222" name="Google Shape;222;p35"/>
          <p:cNvSpPr txBox="1"/>
          <p:nvPr/>
        </p:nvSpPr>
        <p:spPr>
          <a:xfrm>
            <a:off x="89807" y="4669159"/>
            <a:ext cx="5494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Presenter: </a:t>
            </a:r>
            <a:r>
              <a:rPr lang="en-GB" sz="800">
                <a:solidFill>
                  <a:schemeClr val="dk1"/>
                </a:solidFill>
              </a:rPr>
              <a:t>Renhua Luo  (z5408176)</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